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1" r:id="rId1"/>
  </p:sldMasterIdLst>
  <p:sldIdLst>
    <p:sldId id="256" r:id="rId2"/>
    <p:sldId id="257" r:id="rId3"/>
    <p:sldId id="258" r:id="rId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6" d="100"/>
          <a:sy n="66" d="100"/>
        </p:scale>
        <p:origin x="90" y="1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slide" Target="slides/slide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DAF61AA-5A98-4049-A93E-477E5505141A}" type="datetimeFigureOut">
              <a:rPr lang="en-US" smtClean="0"/>
              <a:t>9/14/2020</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2117692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AF61AA-5A98-4049-A93E-477E5505141A}" type="datetimeFigureOut">
              <a:rPr lang="en-US" smtClean="0"/>
              <a:pPr/>
              <a:t>9/14/2020</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B850FF-6169-4056-8077-06FFA93A5366}" type="slidenum">
              <a:rPr lang="en-US" smtClean="0"/>
              <a:pPr/>
              <a:t>‹#›</a:t>
            </a:fld>
            <a:endParaRPr lang="en-US"/>
          </a:p>
        </p:txBody>
      </p:sp>
    </p:spTree>
    <p:extLst>
      <p:ext uri="{BB962C8B-B14F-4D97-AF65-F5344CB8AC3E}">
        <p14:creationId xmlns:p14="http://schemas.microsoft.com/office/powerpoint/2010/main" val="18249510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AF61AA-5A98-4049-A93E-477E5505141A}" type="datetimeFigureOut">
              <a:rPr lang="en-US" smtClean="0"/>
              <a:pPr/>
              <a:t>9/14/2020</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B850FF-6169-4056-8077-06FFA93A5366}" type="slidenum">
              <a:rPr lang="en-US" smtClean="0"/>
              <a:pPr/>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0785773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AF61AA-5A98-4049-A93E-477E5505141A}" type="datetimeFigureOut">
              <a:rPr lang="en-US" smtClean="0"/>
              <a:pPr/>
              <a:t>9/14/2020</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B850FF-6169-4056-8077-06FFA93A5366}" type="slidenum">
              <a:rPr lang="en-US" smtClean="0"/>
              <a:pPr/>
              <a:t>‹#›</a:t>
            </a:fld>
            <a:endParaRPr lang="en-US"/>
          </a:p>
        </p:txBody>
      </p:sp>
    </p:spTree>
    <p:extLst>
      <p:ext uri="{BB962C8B-B14F-4D97-AF65-F5344CB8AC3E}">
        <p14:creationId xmlns:p14="http://schemas.microsoft.com/office/powerpoint/2010/main" val="6451344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AF61AA-5A98-4049-A93E-477E5505141A}" type="datetimeFigureOut">
              <a:rPr lang="en-US" smtClean="0"/>
              <a:pPr/>
              <a:t>9/14/2020</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B850FF-6169-4056-8077-06FFA93A5366}" type="slidenum">
              <a:rPr lang="en-US" smtClean="0"/>
              <a:pPr/>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3996909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AF61AA-5A98-4049-A93E-477E5505141A}" type="datetimeFigureOut">
              <a:rPr lang="en-US" smtClean="0"/>
              <a:pPr/>
              <a:t>9/14/2020</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B850FF-6169-4056-8077-06FFA93A5366}" type="slidenum">
              <a:rPr lang="en-US" smtClean="0"/>
              <a:pPr/>
              <a:t>‹#›</a:t>
            </a:fld>
            <a:endParaRPr lang="en-US"/>
          </a:p>
        </p:txBody>
      </p:sp>
    </p:spTree>
    <p:extLst>
      <p:ext uri="{BB962C8B-B14F-4D97-AF65-F5344CB8AC3E}">
        <p14:creationId xmlns:p14="http://schemas.microsoft.com/office/powerpoint/2010/main" val="42104289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AF61AA-5A98-4049-A93E-477E5505141A}" type="datetimeFigureOut">
              <a:rPr lang="en-US" smtClean="0"/>
              <a:t>9/14/2020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6162434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AF61AA-5A98-4049-A93E-477E5505141A}" type="datetimeFigureOut">
              <a:rPr lang="en-US" smtClean="0"/>
              <a:t>9/14/2020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701081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AF61AA-5A98-4049-A93E-477E5505141A}" type="datetimeFigureOut">
              <a:rPr lang="en-US" smtClean="0"/>
              <a:t>9/14/2020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347041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AF61AA-5A98-4049-A93E-477E5505141A}" type="datetimeFigureOut">
              <a:rPr lang="en-US" smtClean="0"/>
              <a:t>9/14/2020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7074585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DAF61AA-5A98-4049-A93E-477E5505141A}" type="datetimeFigureOut">
              <a:rPr lang="en-US" smtClean="0"/>
              <a:t>9/14/2020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41704991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DAF61AA-5A98-4049-A93E-477E5505141A}" type="datetimeFigureOut">
              <a:rPr lang="en-US" smtClean="0"/>
              <a:t>9/14/2020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068419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DAF61AA-5A98-4049-A93E-477E5505141A}" type="datetimeFigureOut">
              <a:rPr lang="en-US" smtClean="0"/>
              <a:t>9/14/2020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7966273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AF61AA-5A98-4049-A93E-477E5505141A}" type="datetimeFigureOut">
              <a:rPr lang="en-US" smtClean="0"/>
              <a:t>9/14/2020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410372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DAF61AA-5A98-4049-A93E-477E5505141A}" type="datetimeFigureOut">
              <a:rPr lang="en-US" smtClean="0"/>
              <a:t>9/14/2020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671284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DAF61AA-5A98-4049-A93E-477E5505141A}" type="datetimeFigureOut">
              <a:rPr lang="en-US" smtClean="0"/>
              <a:t>9/14/2020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5268822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DAF61AA-5A98-4049-A93E-477E5505141A}" type="datetimeFigureOut">
              <a:rPr lang="en-US" smtClean="0"/>
              <a:pPr/>
              <a:t>9/14/2020</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73B850FF-6169-4056-8077-06FFA93A5366}" type="slidenum">
              <a:rPr lang="en-US" smtClean="0"/>
              <a:pPr/>
              <a:t>‹#›</a:t>
            </a:fld>
            <a:endParaRPr lang="en-US"/>
          </a:p>
        </p:txBody>
      </p:sp>
    </p:spTree>
    <p:extLst>
      <p:ext uri="{BB962C8B-B14F-4D97-AF65-F5344CB8AC3E}">
        <p14:creationId xmlns:p14="http://schemas.microsoft.com/office/powerpoint/2010/main" val="2609403148"/>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 id="2147483786" r:id="rId15"/>
    <p:sldLayoutId id="2147483787"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2.mp4"/><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jpeg"/><Relationship Id="rId5" Type="http://schemas.openxmlformats.org/officeDocument/2006/relationships/slideLayout" Target="../slideLayouts/slideLayout7.xml"/><Relationship Id="rId4" Type="http://schemas.openxmlformats.org/officeDocument/2006/relationships/video" Target="../media/media2.mp4"/></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E97B99A1-9F91-4507-B24D-B0AF0F6744EA}"/>
              </a:ext>
            </a:extLst>
          </p:cNvPr>
          <p:cNvPicPr>
            <a:picLocks noChangeAspect="1"/>
          </p:cNvPicPr>
          <p:nvPr/>
        </p:nvPicPr>
        <p:blipFill rotWithShape="1">
          <a:blip r:embed="rId2">
            <a:alphaModFix amt="90000"/>
          </a:blip>
          <a:srcRect l="449"/>
          <a:stretch/>
        </p:blipFill>
        <p:spPr>
          <a:xfrm>
            <a:off x="-475869" y="-246743"/>
            <a:ext cx="12654546" cy="7118535"/>
          </a:xfrm>
          <a:prstGeom prst="rect">
            <a:avLst/>
          </a:prstGeom>
        </p:spPr>
      </p:pic>
      <p:sp>
        <p:nvSpPr>
          <p:cNvPr id="64" name="TextBox 63">
            <a:extLst>
              <a:ext uri="{FF2B5EF4-FFF2-40B4-BE49-F238E27FC236}">
                <a16:creationId xmlns:a16="http://schemas.microsoft.com/office/drawing/2014/main" id="{566D3CC5-584A-4C7D-B600-900451D8EB72}"/>
              </a:ext>
            </a:extLst>
          </p:cNvPr>
          <p:cNvSpPr txBox="1"/>
          <p:nvPr/>
        </p:nvSpPr>
        <p:spPr>
          <a:xfrm>
            <a:off x="4946625" y="1599449"/>
            <a:ext cx="6628413" cy="2625334"/>
          </a:xfrm>
          <a:prstGeom prst="rect">
            <a:avLst/>
          </a:prstGeom>
          <a:noFill/>
        </p:spPr>
        <p:txBody>
          <a:bodyPr wrap="square">
            <a:spAutoFit/>
          </a:bodyPr>
          <a:lstStyle/>
          <a:p>
            <a:pPr algn="just">
              <a:lnSpc>
                <a:spcPct val="107000"/>
              </a:lnSpc>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Vaibhav is a cheerful and pleasant 8yr old child, diagnosed with down syndrome, he joined DIVYA DOWNS DEVELOPMENT TRUST in the year 2018.Vaibhav </a:t>
            </a:r>
            <a:r>
              <a:rPr lang="en-US" sz="2000" b="1" dirty="0">
                <a:effectLst/>
                <a:latin typeface="Calibri" panose="020F0502020204030204" pitchFamily="34" charset="0"/>
                <a:ea typeface="Calibri" panose="020F0502020204030204" pitchFamily="34" charset="0"/>
                <a:cs typeface="Calibri" panose="020F0502020204030204" pitchFamily="34" charset="0"/>
              </a:rPr>
              <a:t>has no behavior problems. He is a sensible child and well managed at home. He has very good potential to improve.</a:t>
            </a: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US" sz="5400" dirty="0">
                <a:ln>
                  <a:noFill/>
                </a:ln>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 </a:t>
            </a: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6EC272AC-4540-44E0-8737-7E6A696FF15F}"/>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575854" y="1710284"/>
            <a:ext cx="1368431" cy="1521800"/>
          </a:xfrm>
          <a:prstGeom prst="rect">
            <a:avLst/>
          </a:prstGeom>
        </p:spPr>
      </p:pic>
      <p:graphicFrame>
        <p:nvGraphicFramePr>
          <p:cNvPr id="8" name="Table 7">
            <a:extLst>
              <a:ext uri="{FF2B5EF4-FFF2-40B4-BE49-F238E27FC236}">
                <a16:creationId xmlns:a16="http://schemas.microsoft.com/office/drawing/2014/main" id="{1F556309-6AB8-4BA6-BCCA-1E1DC44058B9}"/>
              </a:ext>
            </a:extLst>
          </p:cNvPr>
          <p:cNvGraphicFramePr>
            <a:graphicFrameLocks noGrp="1"/>
          </p:cNvGraphicFramePr>
          <p:nvPr>
            <p:extLst>
              <p:ext uri="{D42A27DB-BD31-4B8C-83A1-F6EECF244321}">
                <p14:modId xmlns:p14="http://schemas.microsoft.com/office/powerpoint/2010/main" val="1772329988"/>
              </p:ext>
            </p:extLst>
          </p:nvPr>
        </p:nvGraphicFramePr>
        <p:xfrm>
          <a:off x="658572" y="3834354"/>
          <a:ext cx="4261036" cy="2889570"/>
        </p:xfrm>
        <a:graphic>
          <a:graphicData uri="http://schemas.openxmlformats.org/drawingml/2006/table">
            <a:tbl>
              <a:tblPr firstRow="1" firstCol="1" bandRow="1">
                <a:tableStyleId>{5C22544A-7EE6-4342-B048-85BDC9FD1C3A}</a:tableStyleId>
              </a:tblPr>
              <a:tblGrid>
                <a:gridCol w="2130518">
                  <a:extLst>
                    <a:ext uri="{9D8B030D-6E8A-4147-A177-3AD203B41FA5}">
                      <a16:colId xmlns:a16="http://schemas.microsoft.com/office/drawing/2014/main" val="2496263445"/>
                    </a:ext>
                  </a:extLst>
                </a:gridCol>
                <a:gridCol w="2130518">
                  <a:extLst>
                    <a:ext uri="{9D8B030D-6E8A-4147-A177-3AD203B41FA5}">
                      <a16:colId xmlns:a16="http://schemas.microsoft.com/office/drawing/2014/main" val="1709633068"/>
                    </a:ext>
                  </a:extLst>
                </a:gridCol>
              </a:tblGrid>
              <a:tr h="179744">
                <a:tc>
                  <a:txBody>
                    <a:bodyPr/>
                    <a:lstStyle/>
                    <a:p>
                      <a:pPr>
                        <a:lnSpc>
                          <a:spcPct val="107000"/>
                        </a:lnSpc>
                        <a:spcAft>
                          <a:spcPts val="800"/>
                        </a:spcAft>
                      </a:pPr>
                      <a:r>
                        <a:rPr lang="en-US" sz="1400" b="1">
                          <a:solidFill>
                            <a:schemeClr val="tx1"/>
                          </a:solidFill>
                          <a:effectLst/>
                          <a:latin typeface="Avenir Next LT Pro" panose="020B0504020202020204" pitchFamily="34" charset="0"/>
                        </a:rPr>
                        <a:t>Childs name – Vaibhav</a:t>
                      </a:r>
                      <a:endParaRPr lang="en-IN" sz="1400" b="1">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400" b="1">
                          <a:solidFill>
                            <a:schemeClr val="tx1"/>
                          </a:solidFill>
                          <a:effectLst/>
                          <a:latin typeface="Avenir Next LT Pro" panose="020B0504020202020204" pitchFamily="34" charset="0"/>
                        </a:rPr>
                        <a:t>Sex  DOB – M : 9/9/2012</a:t>
                      </a:r>
                      <a:endParaRPr lang="en-IN" sz="1400" b="1">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48584659"/>
                  </a:ext>
                </a:extLst>
              </a:tr>
              <a:tr h="556992">
                <a:tc>
                  <a:txBody>
                    <a:bodyPr/>
                    <a:lstStyle/>
                    <a:p>
                      <a:pPr>
                        <a:lnSpc>
                          <a:spcPct val="107000"/>
                        </a:lnSpc>
                        <a:spcAft>
                          <a:spcPts val="800"/>
                        </a:spcAft>
                      </a:pPr>
                      <a:r>
                        <a:rPr lang="en-US" sz="1400" b="1">
                          <a:solidFill>
                            <a:schemeClr val="tx1"/>
                          </a:solidFill>
                          <a:effectLst/>
                          <a:latin typeface="Avenir Next LT Pro" panose="020B0504020202020204" pitchFamily="34" charset="0"/>
                        </a:rPr>
                        <a:t>Address: #26,1</a:t>
                      </a:r>
                      <a:r>
                        <a:rPr lang="en-US" sz="1400" b="1" baseline="30000">
                          <a:solidFill>
                            <a:schemeClr val="tx1"/>
                          </a:solidFill>
                          <a:effectLst/>
                          <a:latin typeface="Avenir Next LT Pro" panose="020B0504020202020204" pitchFamily="34" charset="0"/>
                        </a:rPr>
                        <a:t>ST </a:t>
                      </a:r>
                      <a:r>
                        <a:rPr lang="en-US" sz="1400" b="1">
                          <a:solidFill>
                            <a:schemeClr val="tx1"/>
                          </a:solidFill>
                          <a:effectLst/>
                          <a:latin typeface="Avenir Next LT Pro" panose="020B0504020202020204" pitchFamily="34" charset="0"/>
                        </a:rPr>
                        <a:t> cross, Venugopal Swamy lyt ejipura, Bangalore 560047</a:t>
                      </a:r>
                      <a:endParaRPr lang="en-IN" sz="1400" b="1">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400" b="1" dirty="0">
                          <a:solidFill>
                            <a:schemeClr val="tx1"/>
                          </a:solidFill>
                          <a:effectLst/>
                          <a:latin typeface="Avenir Next LT Pro" panose="020B0504020202020204" pitchFamily="34" charset="0"/>
                        </a:rPr>
                        <a:t>Phone: </a:t>
                      </a:r>
                      <a:endParaRPr lang="en-IN" sz="1400" b="1" dirty="0">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03659486"/>
                  </a:ext>
                </a:extLst>
              </a:tr>
              <a:tr h="368368">
                <a:tc>
                  <a:txBody>
                    <a:bodyPr/>
                    <a:lstStyle/>
                    <a:p>
                      <a:pPr>
                        <a:lnSpc>
                          <a:spcPct val="107000"/>
                        </a:lnSpc>
                        <a:spcAft>
                          <a:spcPts val="800"/>
                        </a:spcAft>
                      </a:pPr>
                      <a:r>
                        <a:rPr lang="en-US" sz="1400" b="1">
                          <a:solidFill>
                            <a:schemeClr val="tx1"/>
                          </a:solidFill>
                          <a:effectLst/>
                          <a:latin typeface="Avenir Next LT Pro" panose="020B0504020202020204" pitchFamily="34" charset="0"/>
                        </a:rPr>
                        <a:t>Father name : Shankar lagumaiah </a:t>
                      </a:r>
                      <a:endParaRPr lang="en-IN" sz="1400" b="1">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400" b="1">
                          <a:solidFill>
                            <a:schemeClr val="tx1"/>
                          </a:solidFill>
                          <a:effectLst/>
                          <a:latin typeface="Avenir Next LT Pro" panose="020B0504020202020204" pitchFamily="34" charset="0"/>
                        </a:rPr>
                        <a:t>Occupation CSR</a:t>
                      </a:r>
                      <a:endParaRPr lang="en-IN" sz="1400" b="1">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47791911"/>
                  </a:ext>
                </a:extLst>
              </a:tr>
              <a:tr h="368368">
                <a:tc>
                  <a:txBody>
                    <a:bodyPr/>
                    <a:lstStyle/>
                    <a:p>
                      <a:pPr>
                        <a:lnSpc>
                          <a:spcPct val="107000"/>
                        </a:lnSpc>
                        <a:spcAft>
                          <a:spcPts val="800"/>
                        </a:spcAft>
                      </a:pPr>
                      <a:r>
                        <a:rPr lang="en-US" sz="1400" b="1" dirty="0">
                          <a:solidFill>
                            <a:schemeClr val="tx1"/>
                          </a:solidFill>
                          <a:effectLst/>
                          <a:latin typeface="Avenir Next LT Pro" panose="020B0504020202020204" pitchFamily="34" charset="0"/>
                        </a:rPr>
                        <a:t>Fathers work address : </a:t>
                      </a:r>
                      <a:r>
                        <a:rPr lang="en-US" sz="1400" b="1" dirty="0" err="1">
                          <a:solidFill>
                            <a:schemeClr val="tx1"/>
                          </a:solidFill>
                          <a:effectLst/>
                          <a:latin typeface="Avenir Next LT Pro" panose="020B0504020202020204" pitchFamily="34" charset="0"/>
                        </a:rPr>
                        <a:t>manyatha</a:t>
                      </a:r>
                      <a:r>
                        <a:rPr lang="en-US" sz="1400" b="1" dirty="0">
                          <a:solidFill>
                            <a:schemeClr val="tx1"/>
                          </a:solidFill>
                          <a:effectLst/>
                          <a:latin typeface="Avenir Next LT Pro" panose="020B0504020202020204" pitchFamily="34" charset="0"/>
                        </a:rPr>
                        <a:t> tech park</a:t>
                      </a:r>
                      <a:endParaRPr lang="en-IN" sz="1400" b="1" dirty="0">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400" b="1">
                          <a:solidFill>
                            <a:schemeClr val="tx1"/>
                          </a:solidFill>
                          <a:effectLst/>
                          <a:latin typeface="Avenir Next LT Pro" panose="020B0504020202020204" pitchFamily="34" charset="0"/>
                        </a:rPr>
                        <a:t>Phone: </a:t>
                      </a:r>
                      <a:endParaRPr lang="en-IN" sz="1400" b="1">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76716396"/>
                  </a:ext>
                </a:extLst>
              </a:tr>
              <a:tr h="179744">
                <a:tc>
                  <a:txBody>
                    <a:bodyPr/>
                    <a:lstStyle/>
                    <a:p>
                      <a:pPr>
                        <a:lnSpc>
                          <a:spcPct val="107000"/>
                        </a:lnSpc>
                        <a:spcAft>
                          <a:spcPts val="800"/>
                        </a:spcAft>
                      </a:pPr>
                      <a:r>
                        <a:rPr lang="en-US" sz="1400" b="1">
                          <a:solidFill>
                            <a:schemeClr val="tx1"/>
                          </a:solidFill>
                          <a:effectLst/>
                          <a:latin typeface="Avenir Next LT Pro" panose="020B0504020202020204" pitchFamily="34" charset="0"/>
                        </a:rPr>
                        <a:t>Mothers name: Bhagya</a:t>
                      </a:r>
                      <a:endParaRPr lang="en-IN" sz="1400" b="1">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400" b="1">
                          <a:solidFill>
                            <a:schemeClr val="tx1"/>
                          </a:solidFill>
                          <a:effectLst/>
                          <a:latin typeface="Avenir Next LT Pro" panose="020B0504020202020204" pitchFamily="34" charset="0"/>
                        </a:rPr>
                        <a:t>Occupation: NIL</a:t>
                      </a:r>
                      <a:endParaRPr lang="en-IN" sz="1400" b="1">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9458591"/>
                  </a:ext>
                </a:extLst>
              </a:tr>
              <a:tr h="368368">
                <a:tc>
                  <a:txBody>
                    <a:bodyPr/>
                    <a:lstStyle/>
                    <a:p>
                      <a:pPr>
                        <a:lnSpc>
                          <a:spcPct val="107000"/>
                        </a:lnSpc>
                        <a:spcAft>
                          <a:spcPts val="800"/>
                        </a:spcAft>
                      </a:pPr>
                      <a:r>
                        <a:rPr lang="en-US" sz="1400" b="1">
                          <a:solidFill>
                            <a:schemeClr val="tx1"/>
                          </a:solidFill>
                          <a:effectLst/>
                          <a:latin typeface="Avenir Next LT Pro" panose="020B0504020202020204" pitchFamily="34" charset="0"/>
                        </a:rPr>
                        <a:t>Mothers work address : HOUSE WIFE</a:t>
                      </a:r>
                      <a:endParaRPr lang="en-IN" sz="1400" b="1">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400" b="1" dirty="0">
                          <a:solidFill>
                            <a:schemeClr val="tx1"/>
                          </a:solidFill>
                          <a:effectLst/>
                          <a:latin typeface="Avenir Next LT Pro" panose="020B0504020202020204" pitchFamily="34" charset="0"/>
                        </a:rPr>
                        <a:t>Phone: NIL</a:t>
                      </a:r>
                      <a:endParaRPr lang="en-IN" sz="1400" b="1" dirty="0">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77107405"/>
                  </a:ext>
                </a:extLst>
              </a:tr>
            </a:tbl>
          </a:graphicData>
        </a:graphic>
      </p:graphicFrame>
      <p:sp>
        <p:nvSpPr>
          <p:cNvPr id="10" name="Rectangle 1">
            <a:extLst>
              <a:ext uri="{FF2B5EF4-FFF2-40B4-BE49-F238E27FC236}">
                <a16:creationId xmlns:a16="http://schemas.microsoft.com/office/drawing/2014/main" id="{5A0B0A86-F8B2-4D8B-A04E-2C9F42DD877B}"/>
              </a:ext>
            </a:extLst>
          </p:cNvPr>
          <p:cNvSpPr>
            <a:spLocks noChangeArrowheads="1"/>
          </p:cNvSpPr>
          <p:nvPr/>
        </p:nvSpPr>
        <p:spPr bwMode="auto">
          <a:xfrm>
            <a:off x="763404" y="3310240"/>
            <a:ext cx="456651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BASIC DETAILS OF CHILD AND FAMILY</a:t>
            </a:r>
            <a:endParaRPr kumimoji="0" lang="en-US" altLang="en-US" b="0" i="0" u="none" strike="noStrike" cap="none" normalizeH="0" baseline="0" dirty="0">
              <a:ln>
                <a:noFill/>
              </a:ln>
              <a:solidFill>
                <a:schemeClr val="tx1"/>
              </a:solidFill>
              <a:effectLst/>
              <a:latin typeface="Arial" panose="020B0604020202020204" pitchFamily="34" charset="0"/>
            </a:endParaRPr>
          </a:p>
        </p:txBody>
      </p:sp>
      <p:graphicFrame>
        <p:nvGraphicFramePr>
          <p:cNvPr id="12" name="Table 11">
            <a:extLst>
              <a:ext uri="{FF2B5EF4-FFF2-40B4-BE49-F238E27FC236}">
                <a16:creationId xmlns:a16="http://schemas.microsoft.com/office/drawing/2014/main" id="{89ADC181-1E2F-4F89-B146-25768E9FE9CE}"/>
              </a:ext>
            </a:extLst>
          </p:cNvPr>
          <p:cNvGraphicFramePr>
            <a:graphicFrameLocks noGrp="1"/>
          </p:cNvGraphicFramePr>
          <p:nvPr>
            <p:extLst>
              <p:ext uri="{D42A27DB-BD31-4B8C-83A1-F6EECF244321}">
                <p14:modId xmlns:p14="http://schemas.microsoft.com/office/powerpoint/2010/main" val="3704947633"/>
              </p:ext>
            </p:extLst>
          </p:nvPr>
        </p:nvGraphicFramePr>
        <p:xfrm>
          <a:off x="5712804" y="4123305"/>
          <a:ext cx="5589035" cy="2337011"/>
        </p:xfrm>
        <a:graphic>
          <a:graphicData uri="http://schemas.openxmlformats.org/drawingml/2006/table">
            <a:tbl>
              <a:tblPr firstRow="1" firstCol="1" bandRow="1">
                <a:tableStyleId>{5C22544A-7EE6-4342-B048-85BDC9FD1C3A}</a:tableStyleId>
              </a:tblPr>
              <a:tblGrid>
                <a:gridCol w="3430450">
                  <a:extLst>
                    <a:ext uri="{9D8B030D-6E8A-4147-A177-3AD203B41FA5}">
                      <a16:colId xmlns:a16="http://schemas.microsoft.com/office/drawing/2014/main" val="571316890"/>
                    </a:ext>
                  </a:extLst>
                </a:gridCol>
                <a:gridCol w="728663">
                  <a:extLst>
                    <a:ext uri="{9D8B030D-6E8A-4147-A177-3AD203B41FA5}">
                      <a16:colId xmlns:a16="http://schemas.microsoft.com/office/drawing/2014/main" val="4252024883"/>
                    </a:ext>
                  </a:extLst>
                </a:gridCol>
                <a:gridCol w="1429922">
                  <a:extLst>
                    <a:ext uri="{9D8B030D-6E8A-4147-A177-3AD203B41FA5}">
                      <a16:colId xmlns:a16="http://schemas.microsoft.com/office/drawing/2014/main" val="3074056329"/>
                    </a:ext>
                  </a:extLst>
                </a:gridCol>
              </a:tblGrid>
              <a:tr h="569430">
                <a:tc>
                  <a:txBody>
                    <a:bodyPr/>
                    <a:lstStyle/>
                    <a:p>
                      <a:pPr>
                        <a:lnSpc>
                          <a:spcPct val="107000"/>
                        </a:lnSpc>
                        <a:spcAft>
                          <a:spcPts val="800"/>
                        </a:spcAft>
                      </a:pPr>
                      <a:r>
                        <a:rPr lang="en-US" sz="1600" b="1" dirty="0">
                          <a:solidFill>
                            <a:schemeClr val="tx1"/>
                          </a:solidFill>
                          <a:effectLst/>
                          <a:latin typeface="Avenir Next LT Pro" panose="020B0504020202020204" pitchFamily="34" charset="0"/>
                        </a:rPr>
                        <a:t>NAME</a:t>
                      </a:r>
                      <a:endParaRPr lang="en-IN" sz="1600" b="1" dirty="0">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457200">
                        <a:lnSpc>
                          <a:spcPct val="107000"/>
                        </a:lnSpc>
                        <a:spcAft>
                          <a:spcPts val="800"/>
                        </a:spcAft>
                      </a:pPr>
                      <a:r>
                        <a:rPr lang="en-US" sz="1600" b="1">
                          <a:solidFill>
                            <a:schemeClr val="tx1"/>
                          </a:solidFill>
                          <a:effectLst/>
                          <a:latin typeface="Avenir Next LT Pro" panose="020B0504020202020204" pitchFamily="34" charset="0"/>
                        </a:rPr>
                        <a:t>AGE</a:t>
                      </a:r>
                      <a:endParaRPr lang="en-IN" sz="1600" b="1">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600" b="1">
                          <a:solidFill>
                            <a:schemeClr val="tx1"/>
                          </a:solidFill>
                          <a:effectLst/>
                          <a:latin typeface="Avenir Next LT Pro" panose="020B0504020202020204" pitchFamily="34" charset="0"/>
                        </a:rPr>
                        <a:t>RELATIONSHIP</a:t>
                      </a:r>
                      <a:endParaRPr lang="en-IN" sz="1600" b="1">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44367880"/>
                  </a:ext>
                </a:extLst>
              </a:tr>
              <a:tr h="503290">
                <a:tc>
                  <a:txBody>
                    <a:bodyPr/>
                    <a:lstStyle/>
                    <a:p>
                      <a:pPr>
                        <a:lnSpc>
                          <a:spcPct val="107000"/>
                        </a:lnSpc>
                        <a:spcAft>
                          <a:spcPts val="800"/>
                        </a:spcAft>
                      </a:pPr>
                      <a:r>
                        <a:rPr lang="en-US" sz="1600" b="1">
                          <a:solidFill>
                            <a:schemeClr val="tx1"/>
                          </a:solidFill>
                          <a:effectLst/>
                          <a:latin typeface="Avenir Next LT Pro" panose="020B0504020202020204" pitchFamily="34" charset="0"/>
                        </a:rPr>
                        <a:t>Elder brother 1</a:t>
                      </a:r>
                      <a:endParaRPr lang="en-IN" sz="1600" b="1">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600" b="1">
                          <a:solidFill>
                            <a:schemeClr val="tx1"/>
                          </a:solidFill>
                          <a:effectLst/>
                          <a:latin typeface="Avenir Next LT Pro" panose="020B0504020202020204" pitchFamily="34" charset="0"/>
                        </a:rPr>
                        <a:t>12</a:t>
                      </a:r>
                      <a:endParaRPr lang="en-IN" sz="1600" b="1">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600" b="1">
                          <a:solidFill>
                            <a:schemeClr val="tx1"/>
                          </a:solidFill>
                          <a:effectLst/>
                          <a:latin typeface="Avenir Next LT Pro" panose="020B0504020202020204" pitchFamily="34" charset="0"/>
                        </a:rPr>
                        <a:t>Brother</a:t>
                      </a:r>
                      <a:endParaRPr lang="en-IN" sz="1600" b="1">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46005916"/>
                  </a:ext>
                </a:extLst>
              </a:tr>
              <a:tr h="503290">
                <a:tc>
                  <a:txBody>
                    <a:bodyPr/>
                    <a:lstStyle/>
                    <a:p>
                      <a:pPr>
                        <a:lnSpc>
                          <a:spcPct val="107000"/>
                        </a:lnSpc>
                        <a:spcAft>
                          <a:spcPts val="800"/>
                        </a:spcAft>
                      </a:pPr>
                      <a:r>
                        <a:rPr lang="en-US" sz="1600" b="1">
                          <a:solidFill>
                            <a:schemeClr val="tx1"/>
                          </a:solidFill>
                          <a:effectLst/>
                          <a:latin typeface="Avenir Next LT Pro" panose="020B0504020202020204" pitchFamily="34" charset="0"/>
                        </a:rPr>
                        <a:t>Younger brother 1</a:t>
                      </a:r>
                      <a:endParaRPr lang="en-IN" sz="1600" b="1">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600" b="1" dirty="0">
                          <a:solidFill>
                            <a:schemeClr val="tx1"/>
                          </a:solidFill>
                          <a:effectLst/>
                          <a:latin typeface="Avenir Next LT Pro" panose="020B0504020202020204" pitchFamily="34" charset="0"/>
                        </a:rPr>
                        <a:t>3</a:t>
                      </a:r>
                      <a:endParaRPr lang="en-IN" sz="1600" b="1" dirty="0">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600" b="1" dirty="0">
                          <a:solidFill>
                            <a:schemeClr val="tx1"/>
                          </a:solidFill>
                          <a:effectLst/>
                          <a:latin typeface="Avenir Next LT Pro" panose="020B0504020202020204" pitchFamily="34" charset="0"/>
                        </a:rPr>
                        <a:t>Brother</a:t>
                      </a:r>
                      <a:endParaRPr lang="en-IN" sz="1600" b="1" dirty="0">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81671963"/>
                  </a:ext>
                </a:extLst>
              </a:tr>
              <a:tr h="761001">
                <a:tc>
                  <a:txBody>
                    <a:bodyPr/>
                    <a:lstStyle/>
                    <a:p>
                      <a:pPr>
                        <a:lnSpc>
                          <a:spcPct val="107000"/>
                        </a:lnSpc>
                        <a:spcAft>
                          <a:spcPts val="800"/>
                        </a:spcAft>
                      </a:pPr>
                      <a:r>
                        <a:rPr lang="en-US" sz="1600" b="1" dirty="0">
                          <a:solidFill>
                            <a:schemeClr val="tx1"/>
                          </a:solidFill>
                          <a:effectLst/>
                          <a:latin typeface="Avenir Next LT Pro" panose="020B0504020202020204" pitchFamily="34" charset="0"/>
                        </a:rPr>
                        <a:t>PRIMARY LANGUAGE: Kannada</a:t>
                      </a:r>
                      <a:endParaRPr lang="en-IN" sz="1600" b="1" dirty="0">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600" b="1" dirty="0">
                          <a:solidFill>
                            <a:schemeClr val="tx1"/>
                          </a:solidFill>
                          <a:effectLst/>
                          <a:latin typeface="Avenir Next LT Pro" panose="020B0504020202020204" pitchFamily="34" charset="0"/>
                        </a:rPr>
                        <a:t> </a:t>
                      </a:r>
                      <a:endParaRPr lang="en-IN" sz="1600" b="1" dirty="0">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600" b="1" dirty="0">
                          <a:solidFill>
                            <a:schemeClr val="tx1"/>
                          </a:solidFill>
                          <a:effectLst/>
                          <a:latin typeface="Avenir Next LT Pro" panose="020B0504020202020204" pitchFamily="34" charset="0"/>
                        </a:rPr>
                        <a:t> </a:t>
                      </a:r>
                      <a:endParaRPr lang="en-IN" sz="1600" b="1" dirty="0">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31399241"/>
                  </a:ext>
                </a:extLst>
              </a:tr>
            </a:tbl>
          </a:graphicData>
        </a:graphic>
      </p:graphicFrame>
      <p:sp>
        <p:nvSpPr>
          <p:cNvPr id="14" name="Rectangle 2">
            <a:extLst>
              <a:ext uri="{FF2B5EF4-FFF2-40B4-BE49-F238E27FC236}">
                <a16:creationId xmlns:a16="http://schemas.microsoft.com/office/drawing/2014/main" id="{2431FD02-59E1-4F43-9097-BA6514D5B355}"/>
              </a:ext>
            </a:extLst>
          </p:cNvPr>
          <p:cNvSpPr>
            <a:spLocks noChangeArrowheads="1"/>
          </p:cNvSpPr>
          <p:nvPr/>
        </p:nvSpPr>
        <p:spPr bwMode="auto">
          <a:xfrm>
            <a:off x="5913021" y="3486631"/>
            <a:ext cx="50055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OTHER HOUSEHOLD MEMBERS</a:t>
            </a:r>
            <a:endParaRPr kumimoji="0" lang="en-US" altLang="en-US" b="0" i="0" u="none" strike="noStrike" cap="none" normalizeH="0" baseline="0" dirty="0">
              <a:ln>
                <a:noFill/>
              </a:ln>
              <a:solidFill>
                <a:schemeClr val="tx1"/>
              </a:solidFill>
              <a:effectLst/>
            </a:endParaRPr>
          </a:p>
        </p:txBody>
      </p:sp>
      <p:sp>
        <p:nvSpPr>
          <p:cNvPr id="77" name="Rectangle 76">
            <a:extLst>
              <a:ext uri="{FF2B5EF4-FFF2-40B4-BE49-F238E27FC236}">
                <a16:creationId xmlns:a16="http://schemas.microsoft.com/office/drawing/2014/main" id="{F573F845-D9FB-4D2E-A328-6569D3AC3BA4}"/>
              </a:ext>
            </a:extLst>
          </p:cNvPr>
          <p:cNvSpPr/>
          <p:nvPr/>
        </p:nvSpPr>
        <p:spPr>
          <a:xfrm>
            <a:off x="917129" y="1136616"/>
            <a:ext cx="2607258" cy="1077218"/>
          </a:xfrm>
          <a:prstGeom prst="rect">
            <a:avLst/>
          </a:prstGeom>
          <a:noFill/>
        </p:spPr>
        <p:txBody>
          <a:bodyPr wrap="square" lIns="91440" tIns="45720" rIns="91440" bIns="45720">
            <a:spAutoFit/>
          </a:bodyPr>
          <a:lstStyle/>
          <a:p>
            <a:pPr algn="ctr"/>
            <a:r>
              <a:rPr lang="en-US" sz="2800" b="0" cap="none" spc="0" dirty="0">
                <a:ln w="0"/>
                <a:effectLst>
                  <a:reflection blurRad="6350" stA="53000" endA="300" endPos="35500" dir="5400000" sy="-90000" algn="bl" rotWithShape="0"/>
                </a:effectLst>
              </a:rPr>
              <a:t>VAIBHAV</a:t>
            </a:r>
          </a:p>
          <a:p>
            <a:pPr algn="ctr"/>
            <a:endParaRPr lang="en-US" sz="3600" b="0" cap="none" spc="0" dirty="0">
              <a:ln w="0"/>
              <a:effectLst>
                <a:reflection blurRad="6350" stA="53000" endA="300" endPos="35500" dir="5400000" sy="-90000" algn="bl" rotWithShape="0"/>
              </a:effectLst>
            </a:endParaRPr>
          </a:p>
        </p:txBody>
      </p:sp>
      <p:sp>
        <p:nvSpPr>
          <p:cNvPr id="78" name="Rectangle 77">
            <a:extLst>
              <a:ext uri="{FF2B5EF4-FFF2-40B4-BE49-F238E27FC236}">
                <a16:creationId xmlns:a16="http://schemas.microsoft.com/office/drawing/2014/main" id="{AC279CC7-877A-46C3-B963-CEB80B24CAAF}"/>
              </a:ext>
            </a:extLst>
          </p:cNvPr>
          <p:cNvSpPr/>
          <p:nvPr/>
        </p:nvSpPr>
        <p:spPr>
          <a:xfrm>
            <a:off x="-10254" y="-53185"/>
            <a:ext cx="12202254" cy="1384995"/>
          </a:xfrm>
          <a:prstGeom prst="rect">
            <a:avLst/>
          </a:prstGeom>
          <a:noFill/>
        </p:spPr>
        <p:txBody>
          <a:bodyPr wrap="squar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CASE STUDY</a:t>
            </a:r>
          </a:p>
          <a:p>
            <a:pPr algn="ctr"/>
            <a:r>
              <a:rPr lang="en-US" sz="2800" dirty="0">
                <a:ln w="0"/>
                <a:effectLst>
                  <a:outerShdw blurRad="38100" dist="19050" dir="2700000" algn="tl" rotWithShape="0">
                    <a:schemeClr val="dk1">
                      <a:alpha val="40000"/>
                    </a:schemeClr>
                  </a:outerShdw>
                </a:effectLst>
              </a:rPr>
              <a:t>CHILD WITH DOWN SYNDROME</a:t>
            </a:r>
          </a:p>
          <a:p>
            <a:pPr algn="ctr"/>
            <a:endParaRPr lang="en-US" sz="28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1250807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57DB81AA-041A-421A-99B2-8C37D22965C4}"/>
              </a:ext>
            </a:extLst>
          </p:cNvPr>
          <p:cNvGraphicFramePr>
            <a:graphicFrameLocks noGrp="1"/>
          </p:cNvGraphicFramePr>
          <p:nvPr>
            <p:extLst>
              <p:ext uri="{D42A27DB-BD31-4B8C-83A1-F6EECF244321}">
                <p14:modId xmlns:p14="http://schemas.microsoft.com/office/powerpoint/2010/main" val="1538000031"/>
              </p:ext>
            </p:extLst>
          </p:nvPr>
        </p:nvGraphicFramePr>
        <p:xfrm>
          <a:off x="282861" y="735771"/>
          <a:ext cx="8722593" cy="4875321"/>
        </p:xfrm>
        <a:graphic>
          <a:graphicData uri="http://schemas.openxmlformats.org/drawingml/2006/table">
            <a:tbl>
              <a:tblPr firstRow="1" firstCol="1" bandRow="1">
                <a:tableStyleId>{5C22544A-7EE6-4342-B048-85BDC9FD1C3A}</a:tableStyleId>
              </a:tblPr>
              <a:tblGrid>
                <a:gridCol w="1674551">
                  <a:extLst>
                    <a:ext uri="{9D8B030D-6E8A-4147-A177-3AD203B41FA5}">
                      <a16:colId xmlns:a16="http://schemas.microsoft.com/office/drawing/2014/main" val="445313665"/>
                    </a:ext>
                  </a:extLst>
                </a:gridCol>
                <a:gridCol w="7048042">
                  <a:extLst>
                    <a:ext uri="{9D8B030D-6E8A-4147-A177-3AD203B41FA5}">
                      <a16:colId xmlns:a16="http://schemas.microsoft.com/office/drawing/2014/main" val="1516358567"/>
                    </a:ext>
                  </a:extLst>
                </a:gridCol>
              </a:tblGrid>
              <a:tr h="451317">
                <a:tc>
                  <a:txBody>
                    <a:bodyPr/>
                    <a:lstStyle/>
                    <a:p>
                      <a:pPr>
                        <a:lnSpc>
                          <a:spcPct val="107000"/>
                        </a:lnSpc>
                        <a:spcAft>
                          <a:spcPts val="800"/>
                        </a:spcAft>
                      </a:pPr>
                      <a:r>
                        <a:rPr lang="en-US" sz="1400" b="1" dirty="0">
                          <a:solidFill>
                            <a:schemeClr val="tx1"/>
                          </a:solidFill>
                          <a:effectLst/>
                          <a:latin typeface="Avenir Next LT Pro" panose="020B0504020202020204" pitchFamily="34" charset="0"/>
                        </a:rPr>
                        <a:t>Gross Motor skills</a:t>
                      </a:r>
                      <a:endParaRPr lang="en-IN" sz="1400" b="1" dirty="0">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400" b="1" dirty="0">
                          <a:solidFill>
                            <a:schemeClr val="tx1"/>
                          </a:solidFill>
                          <a:effectLst/>
                          <a:latin typeface="Avenir Next LT Pro" panose="020B0504020202020204" pitchFamily="34" charset="0"/>
                        </a:rPr>
                        <a:t> He was unable to climb stairs and mount on an exercise cycle by himself.  He also found it very difficult to use his legs for kicking a ball.</a:t>
                      </a:r>
                      <a:endParaRPr lang="en-IN" sz="1400" b="1" dirty="0">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54992641"/>
                  </a:ext>
                </a:extLst>
              </a:tr>
              <a:tr h="915879">
                <a:tc>
                  <a:txBody>
                    <a:bodyPr/>
                    <a:lstStyle/>
                    <a:p>
                      <a:pPr>
                        <a:lnSpc>
                          <a:spcPct val="107000"/>
                        </a:lnSpc>
                        <a:spcAft>
                          <a:spcPts val="800"/>
                        </a:spcAft>
                      </a:pPr>
                      <a:r>
                        <a:rPr lang="en-US" sz="1400" b="1">
                          <a:solidFill>
                            <a:schemeClr val="tx1"/>
                          </a:solidFill>
                          <a:effectLst/>
                          <a:latin typeface="Avenir Next LT Pro" panose="020B0504020202020204" pitchFamily="34" charset="0"/>
                        </a:rPr>
                        <a:t> </a:t>
                      </a:r>
                      <a:endParaRPr lang="en-IN" sz="1400" b="1">
                        <a:solidFill>
                          <a:schemeClr val="tx1"/>
                        </a:solidFill>
                        <a:effectLst/>
                        <a:latin typeface="Avenir Next LT Pro" panose="020B0504020202020204" pitchFamily="34" charset="0"/>
                      </a:endParaRPr>
                    </a:p>
                    <a:p>
                      <a:pPr>
                        <a:lnSpc>
                          <a:spcPct val="107000"/>
                        </a:lnSpc>
                        <a:spcAft>
                          <a:spcPts val="800"/>
                        </a:spcAft>
                      </a:pPr>
                      <a:r>
                        <a:rPr lang="en-US" sz="1400" b="1">
                          <a:solidFill>
                            <a:schemeClr val="tx1"/>
                          </a:solidFill>
                          <a:effectLst/>
                          <a:latin typeface="Avenir Next LT Pro" panose="020B0504020202020204" pitchFamily="34" charset="0"/>
                        </a:rPr>
                        <a:t>Fine Motor</a:t>
                      </a:r>
                      <a:endParaRPr lang="en-IN" sz="1400" b="1">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400" b="1" dirty="0">
                          <a:solidFill>
                            <a:schemeClr val="tx1"/>
                          </a:solidFill>
                          <a:effectLst/>
                          <a:latin typeface="Avenir Next LT Pro" panose="020B0504020202020204" pitchFamily="34" charset="0"/>
                        </a:rPr>
                        <a:t>Vaibhav Fine motor skills too were not refined. His finger movements were not adequate enough to do any work using fingers.  He was unable to pick up objects using the thumb and index finger. Threading bead was very difficult for him, eat using a spoon, write and throw a ball.</a:t>
                      </a:r>
                      <a:endParaRPr lang="en-IN" sz="1400" b="1" dirty="0">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99174098"/>
                  </a:ext>
                </a:extLst>
              </a:tr>
              <a:tr h="683598">
                <a:tc>
                  <a:txBody>
                    <a:bodyPr/>
                    <a:lstStyle/>
                    <a:p>
                      <a:pPr>
                        <a:lnSpc>
                          <a:spcPct val="107000"/>
                        </a:lnSpc>
                        <a:spcAft>
                          <a:spcPts val="800"/>
                        </a:spcAft>
                      </a:pPr>
                      <a:r>
                        <a:rPr lang="en-US" sz="1400" b="1">
                          <a:solidFill>
                            <a:schemeClr val="tx1"/>
                          </a:solidFill>
                          <a:effectLst/>
                          <a:latin typeface="Avenir Next LT Pro" panose="020B0504020202020204" pitchFamily="34" charset="0"/>
                        </a:rPr>
                        <a:t>Self Help</a:t>
                      </a:r>
                      <a:endParaRPr lang="en-IN" sz="1400" b="1">
                        <a:solidFill>
                          <a:schemeClr val="tx1"/>
                        </a:solidFill>
                        <a:effectLst/>
                        <a:latin typeface="Avenir Next LT Pro" panose="020B0504020202020204" pitchFamily="34" charset="0"/>
                      </a:endParaRPr>
                    </a:p>
                    <a:p>
                      <a:pPr>
                        <a:lnSpc>
                          <a:spcPct val="107000"/>
                        </a:lnSpc>
                        <a:spcAft>
                          <a:spcPts val="800"/>
                        </a:spcAft>
                      </a:pPr>
                      <a:r>
                        <a:rPr lang="en-US" sz="1400" b="1">
                          <a:solidFill>
                            <a:schemeClr val="tx1"/>
                          </a:solidFill>
                          <a:effectLst/>
                          <a:latin typeface="Avenir Next LT Pro" panose="020B0504020202020204" pitchFamily="34" charset="0"/>
                        </a:rPr>
                        <a:t> </a:t>
                      </a:r>
                      <a:endParaRPr lang="en-IN" sz="1400" b="1">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400" b="1" dirty="0">
                          <a:solidFill>
                            <a:schemeClr val="tx1"/>
                          </a:solidFill>
                          <a:effectLst/>
                          <a:latin typeface="Avenir Next LT Pro" panose="020B0504020202020204" pitchFamily="34" charset="0"/>
                        </a:rPr>
                        <a:t>Vaibhav was unable to wear a shirt, do the buttoning and wear shoes by himself. He also found it difficult to brush teeth, wash hands-face, bathe and attend to toilet needs independently.</a:t>
                      </a:r>
                      <a:endParaRPr lang="en-IN" sz="1400" b="1" dirty="0">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55697307"/>
                  </a:ext>
                </a:extLst>
              </a:tr>
              <a:tr h="451317">
                <a:tc>
                  <a:txBody>
                    <a:bodyPr/>
                    <a:lstStyle/>
                    <a:p>
                      <a:pPr>
                        <a:lnSpc>
                          <a:spcPct val="107000"/>
                        </a:lnSpc>
                        <a:spcAft>
                          <a:spcPts val="800"/>
                        </a:spcAft>
                      </a:pPr>
                      <a:r>
                        <a:rPr lang="en-US" sz="1400" b="1">
                          <a:solidFill>
                            <a:schemeClr val="tx1"/>
                          </a:solidFill>
                          <a:effectLst/>
                          <a:latin typeface="Avenir Next LT Pro" panose="020B0504020202020204" pitchFamily="34" charset="0"/>
                        </a:rPr>
                        <a:t>Speech</a:t>
                      </a:r>
                      <a:endParaRPr lang="en-IN" sz="1400" b="1">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400" b="1" dirty="0">
                          <a:solidFill>
                            <a:schemeClr val="tx1"/>
                          </a:solidFill>
                          <a:effectLst/>
                          <a:latin typeface="Avenir Next LT Pro" panose="020B0504020202020204" pitchFamily="34" charset="0"/>
                        </a:rPr>
                        <a:t>Vaibhav was not able to speak in English. He found it difficult to understand instructions in English.</a:t>
                      </a:r>
                      <a:endParaRPr lang="en-IN" sz="1400" b="1" dirty="0">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33224761"/>
                  </a:ext>
                </a:extLst>
              </a:tr>
              <a:tr h="1019259">
                <a:tc>
                  <a:txBody>
                    <a:bodyPr/>
                    <a:lstStyle/>
                    <a:p>
                      <a:pPr>
                        <a:lnSpc>
                          <a:spcPct val="107000"/>
                        </a:lnSpc>
                        <a:spcAft>
                          <a:spcPts val="800"/>
                        </a:spcAft>
                      </a:pPr>
                      <a:r>
                        <a:rPr lang="en-US" sz="1400" b="1">
                          <a:solidFill>
                            <a:schemeClr val="tx1"/>
                          </a:solidFill>
                          <a:effectLst/>
                          <a:latin typeface="Avenir Next LT Pro" panose="020B0504020202020204" pitchFamily="34" charset="0"/>
                        </a:rPr>
                        <a:t>Language and communication</a:t>
                      </a:r>
                      <a:endParaRPr lang="en-IN" sz="1400" b="1">
                        <a:solidFill>
                          <a:schemeClr val="tx1"/>
                        </a:solidFill>
                        <a:effectLst/>
                        <a:latin typeface="Avenir Next LT Pro" panose="020B0504020202020204" pitchFamily="34" charset="0"/>
                      </a:endParaRPr>
                    </a:p>
                    <a:p>
                      <a:pPr>
                        <a:lnSpc>
                          <a:spcPct val="107000"/>
                        </a:lnSpc>
                        <a:spcAft>
                          <a:spcPts val="800"/>
                        </a:spcAft>
                      </a:pPr>
                      <a:r>
                        <a:rPr lang="en-US" sz="1400" b="1">
                          <a:solidFill>
                            <a:schemeClr val="tx1"/>
                          </a:solidFill>
                          <a:effectLst/>
                          <a:latin typeface="Avenir Next LT Pro" panose="020B0504020202020204" pitchFamily="34" charset="0"/>
                        </a:rPr>
                        <a:t>Receptive and expressive</a:t>
                      </a:r>
                      <a:endParaRPr lang="en-IN" sz="1400" b="1">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400" b="1" dirty="0">
                          <a:solidFill>
                            <a:schemeClr val="tx1"/>
                          </a:solidFill>
                          <a:effectLst/>
                          <a:latin typeface="Avenir Next LT Pro" panose="020B0504020202020204" pitchFamily="34" charset="0"/>
                        </a:rPr>
                        <a:t>Vaibhav had difficulty in comprehension. He was not able to follow a twostep direction and perform accordingly, He was unable to follow a story and answer to simple questions in proper sentences.</a:t>
                      </a:r>
                      <a:endParaRPr lang="en-IN" sz="1400" b="1" dirty="0">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40530599"/>
                  </a:ext>
                </a:extLst>
              </a:tr>
              <a:tr h="683598">
                <a:tc>
                  <a:txBody>
                    <a:bodyPr/>
                    <a:lstStyle/>
                    <a:p>
                      <a:pPr>
                        <a:lnSpc>
                          <a:spcPct val="107000"/>
                        </a:lnSpc>
                        <a:spcAft>
                          <a:spcPts val="800"/>
                        </a:spcAft>
                      </a:pPr>
                      <a:r>
                        <a:rPr lang="en-US" sz="1400" b="1">
                          <a:solidFill>
                            <a:schemeClr val="tx1"/>
                          </a:solidFill>
                          <a:effectLst/>
                          <a:latin typeface="Avenir Next LT Pro" panose="020B0504020202020204" pitchFamily="34" charset="0"/>
                        </a:rPr>
                        <a:t>Reading and writing skills</a:t>
                      </a:r>
                      <a:endParaRPr lang="en-IN" sz="1400" b="1">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400" b="1" dirty="0">
                          <a:solidFill>
                            <a:schemeClr val="tx1"/>
                          </a:solidFill>
                          <a:effectLst/>
                          <a:latin typeface="Avenir Next LT Pro" panose="020B0504020202020204" pitchFamily="34" charset="0"/>
                        </a:rPr>
                        <a:t>His reading skills were not well developed. He had difficulty in reading sight words, opposites, action words, His writing skills were also not well developed.</a:t>
                      </a:r>
                      <a:endParaRPr lang="en-IN" sz="1400" b="1" dirty="0">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02857569"/>
                  </a:ext>
                </a:extLst>
              </a:tr>
              <a:tr h="219036">
                <a:tc>
                  <a:txBody>
                    <a:bodyPr/>
                    <a:lstStyle/>
                    <a:p>
                      <a:pPr>
                        <a:lnSpc>
                          <a:spcPct val="107000"/>
                        </a:lnSpc>
                        <a:spcAft>
                          <a:spcPts val="800"/>
                        </a:spcAft>
                      </a:pPr>
                      <a:r>
                        <a:rPr lang="en-US" sz="1400" b="1">
                          <a:solidFill>
                            <a:schemeClr val="tx1"/>
                          </a:solidFill>
                          <a:effectLst/>
                          <a:latin typeface="Avenir Next LT Pro" panose="020B0504020202020204" pitchFamily="34" charset="0"/>
                        </a:rPr>
                        <a:t>Number skills</a:t>
                      </a:r>
                      <a:endParaRPr lang="en-IN" sz="1400" b="1">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400" b="1" dirty="0">
                          <a:solidFill>
                            <a:schemeClr val="tx1"/>
                          </a:solidFill>
                          <a:effectLst/>
                          <a:latin typeface="Avenir Next LT Pro" panose="020B0504020202020204" pitchFamily="34" charset="0"/>
                        </a:rPr>
                        <a:t>Vaibhav was unable to write numbers. His counting skills were very poor.</a:t>
                      </a:r>
                      <a:endParaRPr lang="en-IN" sz="1400" b="1" dirty="0">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85223133"/>
                  </a:ext>
                </a:extLst>
              </a:tr>
              <a:tr h="451317">
                <a:tc>
                  <a:txBody>
                    <a:bodyPr/>
                    <a:lstStyle/>
                    <a:p>
                      <a:pPr>
                        <a:lnSpc>
                          <a:spcPct val="107000"/>
                        </a:lnSpc>
                        <a:spcAft>
                          <a:spcPts val="800"/>
                        </a:spcAft>
                      </a:pPr>
                      <a:r>
                        <a:rPr lang="en-US" sz="1400" b="1">
                          <a:solidFill>
                            <a:schemeClr val="tx1"/>
                          </a:solidFill>
                          <a:effectLst/>
                          <a:latin typeface="Avenir Next LT Pro" panose="020B0504020202020204" pitchFamily="34" charset="0"/>
                        </a:rPr>
                        <a:t>Social skills</a:t>
                      </a:r>
                      <a:endParaRPr lang="en-IN" sz="1400" b="1">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400" b="1" dirty="0">
                          <a:solidFill>
                            <a:schemeClr val="tx1"/>
                          </a:solidFill>
                          <a:effectLst/>
                          <a:latin typeface="Avenir Next LT Pro" panose="020B0504020202020204" pitchFamily="34" charset="0"/>
                        </a:rPr>
                        <a:t>He had good social skills but was unable to express verbally words like good morning, thank you, please and sorry</a:t>
                      </a:r>
                      <a:endParaRPr lang="en-IN" sz="1400" b="1" dirty="0">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67669227"/>
                  </a:ext>
                </a:extLst>
              </a:tr>
            </a:tbl>
          </a:graphicData>
        </a:graphic>
      </p:graphicFrame>
      <p:sp>
        <p:nvSpPr>
          <p:cNvPr id="5" name="TextBox 4">
            <a:extLst>
              <a:ext uri="{FF2B5EF4-FFF2-40B4-BE49-F238E27FC236}">
                <a16:creationId xmlns:a16="http://schemas.microsoft.com/office/drawing/2014/main" id="{126F6ACE-EA8F-4DCA-989F-F9AC1D0C24DE}"/>
              </a:ext>
            </a:extLst>
          </p:cNvPr>
          <p:cNvSpPr txBox="1"/>
          <p:nvPr/>
        </p:nvSpPr>
        <p:spPr>
          <a:xfrm>
            <a:off x="613064" y="203262"/>
            <a:ext cx="6102926" cy="369332"/>
          </a:xfrm>
          <a:prstGeom prst="rect">
            <a:avLst/>
          </a:prstGeom>
          <a:noFill/>
        </p:spPr>
        <p:txBody>
          <a:bodyPr wrap="square">
            <a:spAutoFit/>
          </a:bodyPr>
          <a:lstStyle/>
          <a:p>
            <a:r>
              <a:rPr kumimoji="0" lang="en-US" altLang="en-US" sz="18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BASE LINE DATA of Vaibhav</a:t>
            </a:r>
            <a:endParaRPr lang="en-IN" dirty="0"/>
          </a:p>
        </p:txBody>
      </p:sp>
      <p:sp>
        <p:nvSpPr>
          <p:cNvPr id="7" name="Rectangle 1">
            <a:extLst>
              <a:ext uri="{FF2B5EF4-FFF2-40B4-BE49-F238E27FC236}">
                <a16:creationId xmlns:a16="http://schemas.microsoft.com/office/drawing/2014/main" id="{39BD633E-628F-42E9-93D2-95C291AE2406}"/>
              </a:ext>
            </a:extLst>
          </p:cNvPr>
          <p:cNvSpPr>
            <a:spLocks noChangeArrowheads="1"/>
          </p:cNvSpPr>
          <p:nvPr/>
        </p:nvSpPr>
        <p:spPr bwMode="auto">
          <a:xfrm>
            <a:off x="613064" y="5774269"/>
            <a:ext cx="823999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057275" algn="l"/>
              </a:tabLst>
              <a:defRPr>
                <a:solidFill>
                  <a:schemeClr val="tx1"/>
                </a:solidFill>
                <a:latin typeface="Arial" panose="020B0604020202020204" pitchFamily="34" charset="0"/>
              </a:defRPr>
            </a:lvl1pPr>
            <a:lvl2pPr eaLnBrk="0" fontAlgn="base" hangingPunct="0">
              <a:spcBef>
                <a:spcPct val="0"/>
              </a:spcBef>
              <a:spcAft>
                <a:spcPct val="0"/>
              </a:spcAft>
              <a:tabLst>
                <a:tab pos="1057275" algn="l"/>
              </a:tabLst>
              <a:defRPr>
                <a:solidFill>
                  <a:schemeClr val="tx1"/>
                </a:solidFill>
                <a:latin typeface="Arial" panose="020B0604020202020204" pitchFamily="34" charset="0"/>
              </a:defRPr>
            </a:lvl2pPr>
            <a:lvl3pPr eaLnBrk="0" fontAlgn="base" hangingPunct="0">
              <a:spcBef>
                <a:spcPct val="0"/>
              </a:spcBef>
              <a:spcAft>
                <a:spcPct val="0"/>
              </a:spcAft>
              <a:tabLst>
                <a:tab pos="1057275" algn="l"/>
              </a:tabLst>
              <a:defRPr>
                <a:solidFill>
                  <a:schemeClr val="tx1"/>
                </a:solidFill>
                <a:latin typeface="Arial" panose="020B0604020202020204" pitchFamily="34" charset="0"/>
              </a:defRPr>
            </a:lvl3pPr>
            <a:lvl4pPr eaLnBrk="0" fontAlgn="base" hangingPunct="0">
              <a:spcBef>
                <a:spcPct val="0"/>
              </a:spcBef>
              <a:spcAft>
                <a:spcPct val="0"/>
              </a:spcAft>
              <a:tabLst>
                <a:tab pos="1057275" algn="l"/>
              </a:tabLst>
              <a:defRPr>
                <a:solidFill>
                  <a:schemeClr val="tx1"/>
                </a:solidFill>
                <a:latin typeface="Arial" panose="020B0604020202020204" pitchFamily="34" charset="0"/>
              </a:defRPr>
            </a:lvl4pPr>
            <a:lvl5pPr eaLnBrk="0" fontAlgn="base" hangingPunct="0">
              <a:spcBef>
                <a:spcPct val="0"/>
              </a:spcBef>
              <a:spcAft>
                <a:spcPct val="0"/>
              </a:spcAft>
              <a:tabLst>
                <a:tab pos="1057275" algn="l"/>
              </a:tabLst>
              <a:defRPr>
                <a:solidFill>
                  <a:schemeClr val="tx1"/>
                </a:solidFill>
                <a:latin typeface="Arial" panose="020B0604020202020204" pitchFamily="34" charset="0"/>
              </a:defRPr>
            </a:lvl5pPr>
            <a:lvl6pPr eaLnBrk="0" fontAlgn="base" hangingPunct="0">
              <a:spcBef>
                <a:spcPct val="0"/>
              </a:spcBef>
              <a:spcAft>
                <a:spcPct val="0"/>
              </a:spcAft>
              <a:tabLst>
                <a:tab pos="1057275" algn="l"/>
              </a:tabLst>
              <a:defRPr>
                <a:solidFill>
                  <a:schemeClr val="tx1"/>
                </a:solidFill>
                <a:latin typeface="Arial" panose="020B0604020202020204" pitchFamily="34" charset="0"/>
              </a:defRPr>
            </a:lvl6pPr>
            <a:lvl7pPr eaLnBrk="0" fontAlgn="base" hangingPunct="0">
              <a:spcBef>
                <a:spcPct val="0"/>
              </a:spcBef>
              <a:spcAft>
                <a:spcPct val="0"/>
              </a:spcAft>
              <a:tabLst>
                <a:tab pos="1057275" algn="l"/>
              </a:tabLst>
              <a:defRPr>
                <a:solidFill>
                  <a:schemeClr val="tx1"/>
                </a:solidFill>
                <a:latin typeface="Arial" panose="020B0604020202020204" pitchFamily="34" charset="0"/>
              </a:defRPr>
            </a:lvl7pPr>
            <a:lvl8pPr eaLnBrk="0" fontAlgn="base" hangingPunct="0">
              <a:spcBef>
                <a:spcPct val="0"/>
              </a:spcBef>
              <a:spcAft>
                <a:spcPct val="0"/>
              </a:spcAft>
              <a:tabLst>
                <a:tab pos="1057275" algn="l"/>
              </a:tabLst>
              <a:defRPr>
                <a:solidFill>
                  <a:schemeClr val="tx1"/>
                </a:solidFill>
                <a:latin typeface="Arial" panose="020B0604020202020204" pitchFamily="34" charset="0"/>
              </a:defRPr>
            </a:lvl8pPr>
            <a:lvl9pPr eaLnBrk="0" fontAlgn="base" hangingPunct="0">
              <a:spcBef>
                <a:spcPct val="0"/>
              </a:spcBef>
              <a:spcAft>
                <a:spcPct val="0"/>
              </a:spcAft>
              <a:tabLst>
                <a:tab pos="105727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057275" algn="l"/>
              </a:tabLst>
            </a:pPr>
            <a:r>
              <a:rPr kumimoji="0" lang="en-US" altLang="en-US" sz="1400" b="1" i="0" u="none" strike="noStrike" normalizeH="0" baseline="0" dirty="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AFTER IMPLIMENTATION OF THE PROGRAMME THE FOLLOWING CHANGES WERE NOTICED IN THE FOLLOWING SKILL AREAS------------(IMPROVEMENTS)</a:t>
            </a:r>
            <a:endParaRPr kumimoji="0" lang="en-US" altLang="en-US" sz="1100" b="1" i="0" u="none" strike="noStrike" normalizeH="0" baseline="0" dirty="0">
              <a:ln w="0"/>
              <a:effectLst>
                <a:outerShdw blurRad="38100" dist="19050" dir="2700000" algn="tl" rotWithShape="0">
                  <a:schemeClr val="dk1">
                    <a:alpha val="40000"/>
                  </a:schemeClr>
                </a:outerShdw>
              </a:effectLst>
            </a:endParaRPr>
          </a:p>
          <a:p>
            <a:pPr marL="0" marR="0" lvl="0" indent="0" algn="l" defTabSz="914400" rtl="0" eaLnBrk="0" fontAlgn="base" latinLnBrk="0" hangingPunct="0">
              <a:lnSpc>
                <a:spcPct val="100000"/>
              </a:lnSpc>
              <a:spcBef>
                <a:spcPct val="0"/>
              </a:spcBef>
              <a:spcAft>
                <a:spcPct val="0"/>
              </a:spcAft>
              <a:buClrTx/>
              <a:buSzTx/>
              <a:buFontTx/>
              <a:buNone/>
              <a:tabLst>
                <a:tab pos="1057275" algn="l"/>
              </a:tabLst>
            </a:pPr>
            <a:r>
              <a:rPr kumimoji="0" lang="en-US" altLang="en-US" sz="1400" b="1" i="0" u="none" strike="noStrike" normalizeH="0" baseline="0" dirty="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Due to the Pandemic all classes are taken via WhatsApp, demo videos and worksheets. The students have gradually got adjusted to the new way of teaching and are now enjoying the teaching sessions.</a:t>
            </a:r>
            <a:endParaRPr kumimoji="0" lang="en-US" altLang="en-US" sz="1800" b="1" i="0" u="none" strike="noStrike" normalizeH="0" baseline="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2651031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266AF45-0A1F-409D-B660-7BD71EB75E13}"/>
              </a:ext>
            </a:extLst>
          </p:cNvPr>
          <p:cNvGraphicFramePr>
            <a:graphicFrameLocks noGrp="1"/>
          </p:cNvGraphicFramePr>
          <p:nvPr>
            <p:extLst>
              <p:ext uri="{D42A27DB-BD31-4B8C-83A1-F6EECF244321}">
                <p14:modId xmlns:p14="http://schemas.microsoft.com/office/powerpoint/2010/main" val="1932129088"/>
              </p:ext>
            </p:extLst>
          </p:nvPr>
        </p:nvGraphicFramePr>
        <p:xfrm>
          <a:off x="210513" y="107276"/>
          <a:ext cx="6730613" cy="6335087"/>
        </p:xfrm>
        <a:graphic>
          <a:graphicData uri="http://schemas.openxmlformats.org/drawingml/2006/table">
            <a:tbl>
              <a:tblPr firstRow="1" firstCol="1" bandRow="1">
                <a:tableStyleId>{5C22544A-7EE6-4342-B048-85BDC9FD1C3A}</a:tableStyleId>
              </a:tblPr>
              <a:tblGrid>
                <a:gridCol w="1292134">
                  <a:extLst>
                    <a:ext uri="{9D8B030D-6E8A-4147-A177-3AD203B41FA5}">
                      <a16:colId xmlns:a16="http://schemas.microsoft.com/office/drawing/2014/main" val="503213499"/>
                    </a:ext>
                  </a:extLst>
                </a:gridCol>
                <a:gridCol w="5438479">
                  <a:extLst>
                    <a:ext uri="{9D8B030D-6E8A-4147-A177-3AD203B41FA5}">
                      <a16:colId xmlns:a16="http://schemas.microsoft.com/office/drawing/2014/main" val="681842943"/>
                    </a:ext>
                  </a:extLst>
                </a:gridCol>
              </a:tblGrid>
              <a:tr h="623122">
                <a:tc>
                  <a:txBody>
                    <a:bodyPr/>
                    <a:lstStyle/>
                    <a:p>
                      <a:pPr>
                        <a:lnSpc>
                          <a:spcPct val="107000"/>
                        </a:lnSpc>
                        <a:spcAft>
                          <a:spcPts val="800"/>
                        </a:spcAft>
                      </a:pPr>
                      <a:r>
                        <a:rPr lang="en-US" sz="1200" b="1" dirty="0">
                          <a:solidFill>
                            <a:schemeClr val="tx1"/>
                          </a:solidFill>
                          <a:effectLst/>
                          <a:latin typeface="Book Antiqua" panose="02040602050305030304" pitchFamily="18" charset="0"/>
                        </a:rPr>
                        <a:t>Gross Motor skills</a:t>
                      </a:r>
                      <a:endParaRPr lang="en-IN" sz="1200" b="1" dirty="0">
                        <a:solidFill>
                          <a:schemeClr val="tx1"/>
                        </a:solidFill>
                        <a:effectLst/>
                        <a:latin typeface="Book Antiqua" panose="02040602050305030304" pitchFamily="18" charset="0"/>
                        <a:ea typeface="Calibri" panose="020F0502020204030204" pitchFamily="34" charset="0"/>
                        <a:cs typeface="Times New Roman" panose="02020603050405020304" pitchFamily="18" charset="0"/>
                      </a:endParaRPr>
                    </a:p>
                  </a:txBody>
                  <a:tcPr marL="59789" marR="59789" marT="0" marB="0"/>
                </a:tc>
                <a:tc>
                  <a:txBody>
                    <a:bodyPr/>
                    <a:lstStyle/>
                    <a:p>
                      <a:pPr>
                        <a:lnSpc>
                          <a:spcPct val="107000"/>
                        </a:lnSpc>
                        <a:spcAft>
                          <a:spcPts val="800"/>
                        </a:spcAft>
                      </a:pPr>
                      <a:r>
                        <a:rPr lang="en-US" sz="1200" b="1">
                          <a:solidFill>
                            <a:schemeClr val="tx1"/>
                          </a:solidFill>
                          <a:effectLst/>
                          <a:latin typeface="Book Antiqua" panose="02040602050305030304" pitchFamily="18" charset="0"/>
                        </a:rPr>
                        <a:t>With the physiotherapy given Vaibhav showed improvement in his gross motor activities such as climbing upstairs, mounting up the exercise cycle, cycling, throwing a ball ,  and kicking a ball </a:t>
                      </a:r>
                      <a:endParaRPr lang="en-IN" sz="1200" b="1">
                        <a:solidFill>
                          <a:schemeClr val="tx1"/>
                        </a:solidFill>
                        <a:effectLst/>
                        <a:latin typeface="Book Antiqua" panose="02040602050305030304" pitchFamily="18" charset="0"/>
                        <a:ea typeface="Calibri" panose="020F0502020204030204" pitchFamily="34" charset="0"/>
                        <a:cs typeface="Times New Roman" panose="02020603050405020304" pitchFamily="18" charset="0"/>
                      </a:endParaRPr>
                    </a:p>
                  </a:txBody>
                  <a:tcPr marL="59789" marR="59789" marT="0" marB="0"/>
                </a:tc>
                <a:extLst>
                  <a:ext uri="{0D108BD9-81ED-4DB2-BD59-A6C34878D82A}">
                    <a16:rowId xmlns:a16="http://schemas.microsoft.com/office/drawing/2014/main" val="1781444749"/>
                  </a:ext>
                </a:extLst>
              </a:tr>
              <a:tr h="623122">
                <a:tc>
                  <a:txBody>
                    <a:bodyPr/>
                    <a:lstStyle/>
                    <a:p>
                      <a:pPr>
                        <a:lnSpc>
                          <a:spcPct val="107000"/>
                        </a:lnSpc>
                        <a:spcAft>
                          <a:spcPts val="800"/>
                        </a:spcAft>
                      </a:pPr>
                      <a:r>
                        <a:rPr lang="en-US" sz="1200" b="1">
                          <a:solidFill>
                            <a:schemeClr val="tx1"/>
                          </a:solidFill>
                          <a:effectLst/>
                          <a:latin typeface="Book Antiqua" panose="02040602050305030304" pitchFamily="18" charset="0"/>
                        </a:rPr>
                        <a:t>Fine Motor Skills</a:t>
                      </a:r>
                      <a:endParaRPr lang="en-IN" sz="1200" b="1">
                        <a:solidFill>
                          <a:schemeClr val="tx1"/>
                        </a:solidFill>
                        <a:effectLst/>
                        <a:latin typeface="Book Antiqua" panose="02040602050305030304" pitchFamily="18" charset="0"/>
                        <a:ea typeface="Calibri" panose="020F0502020204030204" pitchFamily="34" charset="0"/>
                        <a:cs typeface="Times New Roman" panose="02020603050405020304" pitchFamily="18" charset="0"/>
                      </a:endParaRPr>
                    </a:p>
                  </a:txBody>
                  <a:tcPr marL="59789" marR="59789" marT="0" marB="0"/>
                </a:tc>
                <a:tc>
                  <a:txBody>
                    <a:bodyPr/>
                    <a:lstStyle/>
                    <a:p>
                      <a:pPr>
                        <a:lnSpc>
                          <a:spcPct val="107000"/>
                        </a:lnSpc>
                        <a:spcAft>
                          <a:spcPts val="800"/>
                        </a:spcAft>
                      </a:pPr>
                      <a:r>
                        <a:rPr lang="en-US" sz="1200" b="1" dirty="0">
                          <a:solidFill>
                            <a:schemeClr val="tx1"/>
                          </a:solidFill>
                          <a:effectLst/>
                          <a:latin typeface="Book Antiqua" panose="02040602050305030304" pitchFamily="18" charset="0"/>
                        </a:rPr>
                        <a:t>Through proper guidance and regular finger exercise Vaibhav has learnt to Thread beads, use thumb and index finger for picking objects, write, eat using spoon and drink water from a bottle.</a:t>
                      </a:r>
                      <a:endParaRPr lang="en-IN" sz="1200" b="1" dirty="0">
                        <a:solidFill>
                          <a:schemeClr val="tx1"/>
                        </a:solidFill>
                        <a:effectLst/>
                        <a:latin typeface="Book Antiqua" panose="02040602050305030304" pitchFamily="18" charset="0"/>
                        <a:ea typeface="Calibri" panose="020F0502020204030204" pitchFamily="34" charset="0"/>
                        <a:cs typeface="Times New Roman" panose="02020603050405020304" pitchFamily="18" charset="0"/>
                      </a:endParaRPr>
                    </a:p>
                  </a:txBody>
                  <a:tcPr marL="59789" marR="59789" marT="0" marB="0"/>
                </a:tc>
                <a:extLst>
                  <a:ext uri="{0D108BD9-81ED-4DB2-BD59-A6C34878D82A}">
                    <a16:rowId xmlns:a16="http://schemas.microsoft.com/office/drawing/2014/main" val="3463093086"/>
                  </a:ext>
                </a:extLst>
              </a:tr>
              <a:tr h="623122">
                <a:tc>
                  <a:txBody>
                    <a:bodyPr/>
                    <a:lstStyle/>
                    <a:p>
                      <a:pPr>
                        <a:lnSpc>
                          <a:spcPct val="107000"/>
                        </a:lnSpc>
                        <a:spcAft>
                          <a:spcPts val="800"/>
                        </a:spcAft>
                      </a:pPr>
                      <a:r>
                        <a:rPr lang="en-US" sz="1200" b="1">
                          <a:solidFill>
                            <a:schemeClr val="tx1"/>
                          </a:solidFill>
                          <a:effectLst/>
                          <a:latin typeface="Book Antiqua" panose="02040602050305030304" pitchFamily="18" charset="0"/>
                        </a:rPr>
                        <a:t>Self Help</a:t>
                      </a:r>
                      <a:endParaRPr lang="en-IN" sz="1200" b="1">
                        <a:solidFill>
                          <a:schemeClr val="tx1"/>
                        </a:solidFill>
                        <a:effectLst/>
                        <a:latin typeface="Book Antiqua" panose="02040602050305030304" pitchFamily="18" charset="0"/>
                        <a:ea typeface="Calibri" panose="020F0502020204030204" pitchFamily="34" charset="0"/>
                        <a:cs typeface="Times New Roman" panose="02020603050405020304" pitchFamily="18" charset="0"/>
                      </a:endParaRPr>
                    </a:p>
                  </a:txBody>
                  <a:tcPr marL="59789" marR="59789" marT="0" marB="0"/>
                </a:tc>
                <a:tc>
                  <a:txBody>
                    <a:bodyPr/>
                    <a:lstStyle/>
                    <a:p>
                      <a:pPr>
                        <a:lnSpc>
                          <a:spcPct val="107000"/>
                        </a:lnSpc>
                        <a:spcAft>
                          <a:spcPts val="800"/>
                        </a:spcAft>
                      </a:pPr>
                      <a:r>
                        <a:rPr lang="en-US" sz="1200" b="1">
                          <a:solidFill>
                            <a:schemeClr val="tx1"/>
                          </a:solidFill>
                          <a:effectLst/>
                          <a:latin typeface="Book Antiqua" panose="02040602050305030304" pitchFamily="18" charset="0"/>
                        </a:rPr>
                        <a:t>Vaibhav has learnt to wear a shirt independently. Button and unbutton with minimum assistance, bathe with little help, brush teeth, wash hands and face independently.</a:t>
                      </a:r>
                      <a:endParaRPr lang="en-IN" sz="1200" b="1">
                        <a:solidFill>
                          <a:schemeClr val="tx1"/>
                        </a:solidFill>
                        <a:effectLst/>
                        <a:latin typeface="Book Antiqua" panose="02040602050305030304" pitchFamily="18" charset="0"/>
                        <a:ea typeface="Calibri" panose="020F0502020204030204" pitchFamily="34" charset="0"/>
                        <a:cs typeface="Times New Roman" panose="02020603050405020304" pitchFamily="18" charset="0"/>
                      </a:endParaRPr>
                    </a:p>
                  </a:txBody>
                  <a:tcPr marL="59789" marR="59789" marT="0" marB="0"/>
                </a:tc>
                <a:extLst>
                  <a:ext uri="{0D108BD9-81ED-4DB2-BD59-A6C34878D82A}">
                    <a16:rowId xmlns:a16="http://schemas.microsoft.com/office/drawing/2014/main" val="448769634"/>
                  </a:ext>
                </a:extLst>
              </a:tr>
              <a:tr h="412100">
                <a:tc>
                  <a:txBody>
                    <a:bodyPr/>
                    <a:lstStyle/>
                    <a:p>
                      <a:pPr>
                        <a:lnSpc>
                          <a:spcPct val="107000"/>
                        </a:lnSpc>
                        <a:spcAft>
                          <a:spcPts val="800"/>
                        </a:spcAft>
                      </a:pPr>
                      <a:r>
                        <a:rPr lang="en-US" sz="1200" b="1">
                          <a:solidFill>
                            <a:schemeClr val="tx1"/>
                          </a:solidFill>
                          <a:effectLst/>
                          <a:latin typeface="Book Antiqua" panose="02040602050305030304" pitchFamily="18" charset="0"/>
                        </a:rPr>
                        <a:t>Speech</a:t>
                      </a:r>
                      <a:endParaRPr lang="en-IN" sz="1200" b="1">
                        <a:solidFill>
                          <a:schemeClr val="tx1"/>
                        </a:solidFill>
                        <a:effectLst/>
                        <a:latin typeface="Book Antiqua" panose="02040602050305030304" pitchFamily="18" charset="0"/>
                        <a:ea typeface="Calibri" panose="020F0502020204030204" pitchFamily="34" charset="0"/>
                        <a:cs typeface="Times New Roman" panose="02020603050405020304" pitchFamily="18" charset="0"/>
                      </a:endParaRPr>
                    </a:p>
                  </a:txBody>
                  <a:tcPr marL="59789" marR="59789" marT="0" marB="0"/>
                </a:tc>
                <a:tc>
                  <a:txBody>
                    <a:bodyPr/>
                    <a:lstStyle/>
                    <a:p>
                      <a:pPr>
                        <a:lnSpc>
                          <a:spcPct val="107000"/>
                        </a:lnSpc>
                        <a:spcAft>
                          <a:spcPts val="800"/>
                        </a:spcAft>
                      </a:pPr>
                      <a:r>
                        <a:rPr lang="en-US" sz="1200" b="1">
                          <a:solidFill>
                            <a:schemeClr val="tx1"/>
                          </a:solidFill>
                          <a:effectLst/>
                          <a:latin typeface="Book Antiqua" panose="02040602050305030304" pitchFamily="18" charset="0"/>
                        </a:rPr>
                        <a:t>After the implementation of speech, he learnt to speak in English. He can pronounce few animals, birds, fruits, vegetables, colours.</a:t>
                      </a:r>
                      <a:endParaRPr lang="en-IN" sz="1200" b="1">
                        <a:solidFill>
                          <a:schemeClr val="tx1"/>
                        </a:solidFill>
                        <a:effectLst/>
                        <a:latin typeface="Book Antiqua" panose="02040602050305030304" pitchFamily="18" charset="0"/>
                        <a:ea typeface="Calibri" panose="020F0502020204030204" pitchFamily="34" charset="0"/>
                        <a:cs typeface="Times New Roman" panose="02020603050405020304" pitchFamily="18" charset="0"/>
                      </a:endParaRPr>
                    </a:p>
                  </a:txBody>
                  <a:tcPr marL="59789" marR="59789" marT="0" marB="0"/>
                </a:tc>
                <a:extLst>
                  <a:ext uri="{0D108BD9-81ED-4DB2-BD59-A6C34878D82A}">
                    <a16:rowId xmlns:a16="http://schemas.microsoft.com/office/drawing/2014/main" val="2063777289"/>
                  </a:ext>
                </a:extLst>
              </a:tr>
              <a:tr h="754600">
                <a:tc>
                  <a:txBody>
                    <a:bodyPr/>
                    <a:lstStyle/>
                    <a:p>
                      <a:pPr>
                        <a:lnSpc>
                          <a:spcPct val="107000"/>
                        </a:lnSpc>
                        <a:spcAft>
                          <a:spcPts val="800"/>
                        </a:spcAft>
                      </a:pPr>
                      <a:r>
                        <a:rPr lang="en-US" sz="1200" b="1">
                          <a:solidFill>
                            <a:schemeClr val="tx1"/>
                          </a:solidFill>
                          <a:effectLst/>
                          <a:latin typeface="Book Antiqua" panose="02040602050305030304" pitchFamily="18" charset="0"/>
                        </a:rPr>
                        <a:t> </a:t>
                      </a:r>
                      <a:endParaRPr lang="en-IN" sz="1200" b="1">
                        <a:solidFill>
                          <a:schemeClr val="tx1"/>
                        </a:solidFill>
                        <a:effectLst/>
                        <a:latin typeface="Book Antiqua" panose="02040602050305030304" pitchFamily="18" charset="0"/>
                      </a:endParaRPr>
                    </a:p>
                    <a:p>
                      <a:pPr>
                        <a:lnSpc>
                          <a:spcPct val="107000"/>
                        </a:lnSpc>
                        <a:spcAft>
                          <a:spcPts val="800"/>
                        </a:spcAft>
                      </a:pPr>
                      <a:r>
                        <a:rPr lang="en-US" sz="1200" b="1">
                          <a:solidFill>
                            <a:schemeClr val="tx1"/>
                          </a:solidFill>
                          <a:effectLst/>
                          <a:latin typeface="Book Antiqua" panose="02040602050305030304" pitchFamily="18" charset="0"/>
                        </a:rPr>
                        <a:t>ADL(activities of daily living)</a:t>
                      </a:r>
                      <a:endParaRPr lang="en-IN" sz="1200" b="1">
                        <a:solidFill>
                          <a:schemeClr val="tx1"/>
                        </a:solidFill>
                        <a:effectLst/>
                        <a:latin typeface="Book Antiqua" panose="02040602050305030304" pitchFamily="18" charset="0"/>
                        <a:ea typeface="Calibri" panose="020F0502020204030204" pitchFamily="34" charset="0"/>
                        <a:cs typeface="Times New Roman" panose="02020603050405020304" pitchFamily="18" charset="0"/>
                      </a:endParaRPr>
                    </a:p>
                  </a:txBody>
                  <a:tcPr marL="59789" marR="59789" marT="0" marB="0"/>
                </a:tc>
                <a:tc>
                  <a:txBody>
                    <a:bodyPr/>
                    <a:lstStyle/>
                    <a:p>
                      <a:pPr>
                        <a:lnSpc>
                          <a:spcPct val="107000"/>
                        </a:lnSpc>
                        <a:spcAft>
                          <a:spcPts val="800"/>
                        </a:spcAft>
                      </a:pPr>
                      <a:r>
                        <a:rPr lang="en-US" sz="1200" b="1">
                          <a:solidFill>
                            <a:schemeClr val="tx1"/>
                          </a:solidFill>
                          <a:effectLst/>
                          <a:latin typeface="Book Antiqua" panose="02040602050305030304" pitchFamily="18" charset="0"/>
                        </a:rPr>
                        <a:t>Vaibhav was taught to do simple house hold duties such as keeping plates and tumblers on dining table before meals.  He learnt to do it well and now.</a:t>
                      </a:r>
                      <a:endParaRPr lang="en-IN" sz="1200" b="1">
                        <a:solidFill>
                          <a:schemeClr val="tx1"/>
                        </a:solidFill>
                        <a:effectLst/>
                        <a:latin typeface="Book Antiqua" panose="02040602050305030304" pitchFamily="18" charset="0"/>
                        <a:ea typeface="Calibri" panose="020F0502020204030204" pitchFamily="34" charset="0"/>
                        <a:cs typeface="Times New Roman" panose="02020603050405020304" pitchFamily="18" charset="0"/>
                      </a:endParaRPr>
                    </a:p>
                  </a:txBody>
                  <a:tcPr marL="59789" marR="59789" marT="0" marB="0"/>
                </a:tc>
                <a:extLst>
                  <a:ext uri="{0D108BD9-81ED-4DB2-BD59-A6C34878D82A}">
                    <a16:rowId xmlns:a16="http://schemas.microsoft.com/office/drawing/2014/main" val="539003444"/>
                  </a:ext>
                </a:extLst>
              </a:tr>
              <a:tr h="1176643">
                <a:tc>
                  <a:txBody>
                    <a:bodyPr/>
                    <a:lstStyle/>
                    <a:p>
                      <a:pPr>
                        <a:lnSpc>
                          <a:spcPct val="107000"/>
                        </a:lnSpc>
                        <a:spcAft>
                          <a:spcPts val="800"/>
                        </a:spcAft>
                      </a:pPr>
                      <a:r>
                        <a:rPr lang="en-US" sz="1200" b="1">
                          <a:solidFill>
                            <a:schemeClr val="tx1"/>
                          </a:solidFill>
                          <a:effectLst/>
                          <a:latin typeface="Book Antiqua" panose="02040602050305030304" pitchFamily="18" charset="0"/>
                        </a:rPr>
                        <a:t>Language and communication</a:t>
                      </a:r>
                      <a:endParaRPr lang="en-IN" sz="1200" b="1">
                        <a:solidFill>
                          <a:schemeClr val="tx1"/>
                        </a:solidFill>
                        <a:effectLst/>
                        <a:latin typeface="Book Antiqua" panose="02040602050305030304" pitchFamily="18" charset="0"/>
                      </a:endParaRPr>
                    </a:p>
                    <a:p>
                      <a:pPr>
                        <a:lnSpc>
                          <a:spcPct val="107000"/>
                        </a:lnSpc>
                        <a:spcAft>
                          <a:spcPts val="800"/>
                        </a:spcAft>
                      </a:pPr>
                      <a:r>
                        <a:rPr lang="en-US" sz="1200" b="1">
                          <a:solidFill>
                            <a:schemeClr val="tx1"/>
                          </a:solidFill>
                          <a:effectLst/>
                          <a:latin typeface="Book Antiqua" panose="02040602050305030304" pitchFamily="18" charset="0"/>
                        </a:rPr>
                        <a:t>Receptive and expressive</a:t>
                      </a:r>
                      <a:endParaRPr lang="en-IN" sz="1200" b="1">
                        <a:solidFill>
                          <a:schemeClr val="tx1"/>
                        </a:solidFill>
                        <a:effectLst/>
                        <a:latin typeface="Book Antiqua" panose="02040602050305030304" pitchFamily="18" charset="0"/>
                        <a:ea typeface="Calibri" panose="020F0502020204030204" pitchFamily="34" charset="0"/>
                        <a:cs typeface="Times New Roman" panose="02020603050405020304" pitchFamily="18" charset="0"/>
                      </a:endParaRPr>
                    </a:p>
                  </a:txBody>
                  <a:tcPr marL="59789" marR="59789" marT="0" marB="0"/>
                </a:tc>
                <a:tc>
                  <a:txBody>
                    <a:bodyPr/>
                    <a:lstStyle/>
                    <a:p>
                      <a:pPr>
                        <a:lnSpc>
                          <a:spcPct val="107000"/>
                        </a:lnSpc>
                        <a:spcAft>
                          <a:spcPts val="800"/>
                        </a:spcAft>
                      </a:pPr>
                      <a:r>
                        <a:rPr lang="en-US" sz="1200" b="1">
                          <a:solidFill>
                            <a:schemeClr val="tx1"/>
                          </a:solidFill>
                          <a:effectLst/>
                          <a:latin typeface="Book Antiqua" panose="02040602050305030304" pitchFamily="18" charset="0"/>
                        </a:rPr>
                        <a:t>Vaibhav has shown tremendous improvement in comprehension. He follows twostep direction well and performs accordingly, He is now able to follow a story and answer to simple questions orally.</a:t>
                      </a:r>
                      <a:endParaRPr lang="en-IN" sz="1200" b="1">
                        <a:solidFill>
                          <a:schemeClr val="tx1"/>
                        </a:solidFill>
                        <a:effectLst/>
                        <a:latin typeface="Book Antiqua" panose="02040602050305030304" pitchFamily="18" charset="0"/>
                        <a:ea typeface="Calibri" panose="020F0502020204030204" pitchFamily="34" charset="0"/>
                        <a:cs typeface="Times New Roman" panose="02020603050405020304" pitchFamily="18" charset="0"/>
                      </a:endParaRPr>
                    </a:p>
                  </a:txBody>
                  <a:tcPr marL="59789" marR="59789" marT="0" marB="0"/>
                </a:tc>
                <a:extLst>
                  <a:ext uri="{0D108BD9-81ED-4DB2-BD59-A6C34878D82A}">
                    <a16:rowId xmlns:a16="http://schemas.microsoft.com/office/drawing/2014/main" val="3474723915"/>
                  </a:ext>
                </a:extLst>
              </a:tr>
              <a:tr h="754600">
                <a:tc>
                  <a:txBody>
                    <a:bodyPr/>
                    <a:lstStyle/>
                    <a:p>
                      <a:pPr>
                        <a:lnSpc>
                          <a:spcPct val="107000"/>
                        </a:lnSpc>
                        <a:spcAft>
                          <a:spcPts val="800"/>
                        </a:spcAft>
                      </a:pPr>
                      <a:r>
                        <a:rPr lang="en-US" sz="1200" b="1">
                          <a:solidFill>
                            <a:schemeClr val="tx1"/>
                          </a:solidFill>
                          <a:effectLst/>
                          <a:latin typeface="Book Antiqua" panose="02040602050305030304" pitchFamily="18" charset="0"/>
                        </a:rPr>
                        <a:t>Reading and writing skills</a:t>
                      </a:r>
                      <a:endParaRPr lang="en-IN" sz="1200" b="1">
                        <a:solidFill>
                          <a:schemeClr val="tx1"/>
                        </a:solidFill>
                        <a:effectLst/>
                        <a:latin typeface="Book Antiqua" panose="02040602050305030304" pitchFamily="18" charset="0"/>
                        <a:ea typeface="Calibri" panose="020F0502020204030204" pitchFamily="34" charset="0"/>
                        <a:cs typeface="Times New Roman" panose="02020603050405020304" pitchFamily="18" charset="0"/>
                      </a:endParaRPr>
                    </a:p>
                  </a:txBody>
                  <a:tcPr marL="59789" marR="59789" marT="0" marB="0"/>
                </a:tc>
                <a:tc>
                  <a:txBody>
                    <a:bodyPr/>
                    <a:lstStyle/>
                    <a:p>
                      <a:pPr>
                        <a:lnSpc>
                          <a:spcPct val="107000"/>
                        </a:lnSpc>
                        <a:spcAft>
                          <a:spcPts val="800"/>
                        </a:spcAft>
                      </a:pPr>
                      <a:r>
                        <a:rPr lang="en-US" sz="1200" b="1" dirty="0">
                          <a:solidFill>
                            <a:schemeClr val="tx1"/>
                          </a:solidFill>
                          <a:effectLst/>
                          <a:latin typeface="Book Antiqua" panose="02040602050305030304" pitchFamily="18" charset="0"/>
                        </a:rPr>
                        <a:t>He learnt to read well now.  He learnt to read all sight words, action words, opposites. He is learnt to match objects to appropriate letters. </a:t>
                      </a:r>
                      <a:endParaRPr lang="en-IN" sz="1200" b="1" dirty="0">
                        <a:solidFill>
                          <a:schemeClr val="tx1"/>
                        </a:solidFill>
                        <a:effectLst/>
                        <a:latin typeface="Book Antiqua" panose="02040602050305030304" pitchFamily="18" charset="0"/>
                      </a:endParaRPr>
                    </a:p>
                    <a:p>
                      <a:pPr>
                        <a:lnSpc>
                          <a:spcPct val="107000"/>
                        </a:lnSpc>
                        <a:spcAft>
                          <a:spcPts val="800"/>
                        </a:spcAft>
                      </a:pPr>
                      <a:r>
                        <a:rPr lang="en-US" sz="1200" b="1" dirty="0">
                          <a:solidFill>
                            <a:schemeClr val="tx1"/>
                          </a:solidFill>
                          <a:effectLst/>
                          <a:latin typeface="Book Antiqua" panose="02040602050305030304" pitchFamily="18" charset="0"/>
                        </a:rPr>
                        <a:t> </a:t>
                      </a:r>
                      <a:endParaRPr lang="en-IN" sz="1200" b="1" dirty="0">
                        <a:solidFill>
                          <a:schemeClr val="tx1"/>
                        </a:solidFill>
                        <a:effectLst/>
                        <a:latin typeface="Book Antiqua" panose="02040602050305030304" pitchFamily="18" charset="0"/>
                        <a:ea typeface="Calibri" panose="020F0502020204030204" pitchFamily="34" charset="0"/>
                        <a:cs typeface="Times New Roman" panose="02020603050405020304" pitchFamily="18" charset="0"/>
                      </a:endParaRPr>
                    </a:p>
                  </a:txBody>
                  <a:tcPr marL="59789" marR="59789" marT="0" marB="0"/>
                </a:tc>
                <a:extLst>
                  <a:ext uri="{0D108BD9-81ED-4DB2-BD59-A6C34878D82A}">
                    <a16:rowId xmlns:a16="http://schemas.microsoft.com/office/drawing/2014/main" val="2527639207"/>
                  </a:ext>
                </a:extLst>
              </a:tr>
              <a:tr h="543577">
                <a:tc>
                  <a:txBody>
                    <a:bodyPr/>
                    <a:lstStyle/>
                    <a:p>
                      <a:pPr>
                        <a:lnSpc>
                          <a:spcPct val="107000"/>
                        </a:lnSpc>
                        <a:spcAft>
                          <a:spcPts val="800"/>
                        </a:spcAft>
                      </a:pPr>
                      <a:r>
                        <a:rPr lang="en-US" sz="1200" b="1">
                          <a:solidFill>
                            <a:schemeClr val="tx1"/>
                          </a:solidFill>
                          <a:effectLst/>
                          <a:latin typeface="Book Antiqua" panose="02040602050305030304" pitchFamily="18" charset="0"/>
                        </a:rPr>
                        <a:t>Number skills</a:t>
                      </a:r>
                      <a:endParaRPr lang="en-IN" sz="1200" b="1">
                        <a:solidFill>
                          <a:schemeClr val="tx1"/>
                        </a:solidFill>
                        <a:effectLst/>
                        <a:latin typeface="Book Antiqua" panose="02040602050305030304" pitchFamily="18" charset="0"/>
                      </a:endParaRPr>
                    </a:p>
                    <a:p>
                      <a:pPr>
                        <a:lnSpc>
                          <a:spcPct val="107000"/>
                        </a:lnSpc>
                        <a:spcAft>
                          <a:spcPts val="800"/>
                        </a:spcAft>
                      </a:pPr>
                      <a:r>
                        <a:rPr lang="en-US" sz="1200" b="1">
                          <a:solidFill>
                            <a:schemeClr val="tx1"/>
                          </a:solidFill>
                          <a:effectLst/>
                          <a:latin typeface="Book Antiqua" panose="02040602050305030304" pitchFamily="18" charset="0"/>
                        </a:rPr>
                        <a:t> </a:t>
                      </a:r>
                      <a:endParaRPr lang="en-IN" sz="1200" b="1">
                        <a:solidFill>
                          <a:schemeClr val="tx1"/>
                        </a:solidFill>
                        <a:effectLst/>
                        <a:latin typeface="Book Antiqua" panose="02040602050305030304" pitchFamily="18" charset="0"/>
                        <a:ea typeface="Calibri" panose="020F0502020204030204" pitchFamily="34" charset="0"/>
                        <a:cs typeface="Times New Roman" panose="02020603050405020304" pitchFamily="18" charset="0"/>
                      </a:endParaRPr>
                    </a:p>
                  </a:txBody>
                  <a:tcPr marL="59789" marR="59789" marT="0" marB="0"/>
                </a:tc>
                <a:tc>
                  <a:txBody>
                    <a:bodyPr/>
                    <a:lstStyle/>
                    <a:p>
                      <a:pPr>
                        <a:lnSpc>
                          <a:spcPct val="107000"/>
                        </a:lnSpc>
                        <a:spcAft>
                          <a:spcPts val="800"/>
                        </a:spcAft>
                      </a:pPr>
                      <a:r>
                        <a:rPr lang="en-US" sz="1200" b="1">
                          <a:solidFill>
                            <a:schemeClr val="tx1"/>
                          </a:solidFill>
                          <a:effectLst/>
                          <a:latin typeface="Book Antiqua" panose="02040602050305030304" pitchFamily="18" charset="0"/>
                        </a:rPr>
                        <a:t>Vaibhav learnt to write numbers 1 to10, He has shown improvement in counting skills as well. And matching numbers.</a:t>
                      </a:r>
                      <a:endParaRPr lang="en-IN" sz="1200" b="1">
                        <a:solidFill>
                          <a:schemeClr val="tx1"/>
                        </a:solidFill>
                        <a:effectLst/>
                        <a:latin typeface="Book Antiqua" panose="02040602050305030304" pitchFamily="18" charset="0"/>
                        <a:ea typeface="Calibri" panose="020F0502020204030204" pitchFamily="34" charset="0"/>
                        <a:cs typeface="Times New Roman" panose="02020603050405020304" pitchFamily="18" charset="0"/>
                      </a:endParaRPr>
                    </a:p>
                  </a:txBody>
                  <a:tcPr marL="59789" marR="59789" marT="0" marB="0"/>
                </a:tc>
                <a:extLst>
                  <a:ext uri="{0D108BD9-81ED-4DB2-BD59-A6C34878D82A}">
                    <a16:rowId xmlns:a16="http://schemas.microsoft.com/office/drawing/2014/main" val="1338880739"/>
                  </a:ext>
                </a:extLst>
              </a:tr>
              <a:tr h="623122">
                <a:tc>
                  <a:txBody>
                    <a:bodyPr/>
                    <a:lstStyle/>
                    <a:p>
                      <a:pPr>
                        <a:lnSpc>
                          <a:spcPct val="107000"/>
                        </a:lnSpc>
                        <a:spcAft>
                          <a:spcPts val="800"/>
                        </a:spcAft>
                      </a:pPr>
                      <a:r>
                        <a:rPr lang="en-US" sz="1200" b="1">
                          <a:solidFill>
                            <a:schemeClr val="tx1"/>
                          </a:solidFill>
                          <a:effectLst/>
                          <a:latin typeface="Book Antiqua" panose="02040602050305030304" pitchFamily="18" charset="0"/>
                        </a:rPr>
                        <a:t>Social skills</a:t>
                      </a:r>
                      <a:endParaRPr lang="en-IN" sz="1200" b="1">
                        <a:solidFill>
                          <a:schemeClr val="tx1"/>
                        </a:solidFill>
                        <a:effectLst/>
                        <a:latin typeface="Book Antiqua" panose="02040602050305030304" pitchFamily="18" charset="0"/>
                        <a:ea typeface="Calibri" panose="020F0502020204030204" pitchFamily="34" charset="0"/>
                        <a:cs typeface="Times New Roman" panose="02020603050405020304" pitchFamily="18" charset="0"/>
                      </a:endParaRPr>
                    </a:p>
                  </a:txBody>
                  <a:tcPr marL="59789" marR="59789" marT="0" marB="0"/>
                </a:tc>
                <a:tc>
                  <a:txBody>
                    <a:bodyPr/>
                    <a:lstStyle/>
                    <a:p>
                      <a:pPr>
                        <a:lnSpc>
                          <a:spcPct val="107000"/>
                        </a:lnSpc>
                        <a:spcAft>
                          <a:spcPts val="800"/>
                        </a:spcAft>
                      </a:pPr>
                      <a:r>
                        <a:rPr lang="en-US" sz="1200" b="1" dirty="0">
                          <a:solidFill>
                            <a:schemeClr val="tx1"/>
                          </a:solidFill>
                          <a:effectLst/>
                          <a:latin typeface="Book Antiqua" panose="02040602050305030304" pitchFamily="18" charset="0"/>
                        </a:rPr>
                        <a:t>Vaibhav developed   his social skills. He now greets people using appropriate words such as Good morning, hello, hi.  He also uses thank you and sorry.</a:t>
                      </a:r>
                      <a:endParaRPr lang="en-IN" sz="1200" b="1" dirty="0">
                        <a:solidFill>
                          <a:schemeClr val="tx1"/>
                        </a:solidFill>
                        <a:effectLst/>
                        <a:latin typeface="Book Antiqua" panose="02040602050305030304" pitchFamily="18" charset="0"/>
                        <a:ea typeface="Calibri" panose="020F0502020204030204" pitchFamily="34" charset="0"/>
                        <a:cs typeface="Times New Roman" panose="02020603050405020304" pitchFamily="18" charset="0"/>
                      </a:endParaRPr>
                    </a:p>
                  </a:txBody>
                  <a:tcPr marL="59789" marR="59789" marT="0" marB="0"/>
                </a:tc>
                <a:extLst>
                  <a:ext uri="{0D108BD9-81ED-4DB2-BD59-A6C34878D82A}">
                    <a16:rowId xmlns:a16="http://schemas.microsoft.com/office/drawing/2014/main" val="2478067966"/>
                  </a:ext>
                </a:extLst>
              </a:tr>
              <a:tr h="201079">
                <a:tc>
                  <a:txBody>
                    <a:bodyPr/>
                    <a:lstStyle/>
                    <a:p>
                      <a:pPr>
                        <a:lnSpc>
                          <a:spcPct val="107000"/>
                        </a:lnSpc>
                        <a:spcAft>
                          <a:spcPts val="800"/>
                        </a:spcAft>
                      </a:pPr>
                      <a:r>
                        <a:rPr lang="en-US" sz="1200" b="1">
                          <a:solidFill>
                            <a:schemeClr val="tx1"/>
                          </a:solidFill>
                          <a:effectLst/>
                          <a:latin typeface="Book Antiqua" panose="02040602050305030304" pitchFamily="18" charset="0"/>
                        </a:rPr>
                        <a:t>Art Craft</a:t>
                      </a:r>
                      <a:endParaRPr lang="en-IN" sz="1200" b="1">
                        <a:solidFill>
                          <a:schemeClr val="tx1"/>
                        </a:solidFill>
                        <a:effectLst/>
                        <a:latin typeface="Book Antiqua" panose="02040602050305030304" pitchFamily="18" charset="0"/>
                        <a:ea typeface="Calibri" panose="020F0502020204030204" pitchFamily="34" charset="0"/>
                        <a:cs typeface="Times New Roman" panose="02020603050405020304" pitchFamily="18" charset="0"/>
                      </a:endParaRPr>
                    </a:p>
                  </a:txBody>
                  <a:tcPr marL="59789" marR="59789" marT="0" marB="0"/>
                </a:tc>
                <a:tc>
                  <a:txBody>
                    <a:bodyPr/>
                    <a:lstStyle/>
                    <a:p>
                      <a:pPr>
                        <a:lnSpc>
                          <a:spcPct val="107000"/>
                        </a:lnSpc>
                        <a:spcAft>
                          <a:spcPts val="800"/>
                        </a:spcAft>
                      </a:pPr>
                      <a:r>
                        <a:rPr lang="en-US" sz="1200" b="1" dirty="0">
                          <a:solidFill>
                            <a:schemeClr val="tx1"/>
                          </a:solidFill>
                          <a:effectLst/>
                          <a:latin typeface="Book Antiqua" panose="02040602050305030304" pitchFamily="18" charset="0"/>
                        </a:rPr>
                        <a:t>Vaibhav learnt drawing and </a:t>
                      </a:r>
                      <a:r>
                        <a:rPr lang="en-US" sz="1200" b="1" dirty="0" err="1">
                          <a:solidFill>
                            <a:schemeClr val="tx1"/>
                          </a:solidFill>
                          <a:effectLst/>
                          <a:latin typeface="Book Antiqua" panose="02040602050305030304" pitchFamily="18" charset="0"/>
                        </a:rPr>
                        <a:t>colouring</a:t>
                      </a:r>
                      <a:r>
                        <a:rPr lang="en-US" sz="1200" b="1" dirty="0">
                          <a:solidFill>
                            <a:schemeClr val="tx1"/>
                          </a:solidFill>
                          <a:effectLst/>
                          <a:latin typeface="Book Antiqua" panose="02040602050305030304" pitchFamily="18" charset="0"/>
                        </a:rPr>
                        <a:t>.  He enjoys the Origami art.</a:t>
                      </a:r>
                      <a:endParaRPr lang="en-IN" sz="1200" b="1" dirty="0">
                        <a:solidFill>
                          <a:schemeClr val="tx1"/>
                        </a:solidFill>
                        <a:effectLst/>
                        <a:latin typeface="Book Antiqua" panose="02040602050305030304" pitchFamily="18" charset="0"/>
                        <a:ea typeface="Calibri" panose="020F0502020204030204" pitchFamily="34" charset="0"/>
                        <a:cs typeface="Times New Roman" panose="02020603050405020304" pitchFamily="18" charset="0"/>
                      </a:endParaRPr>
                    </a:p>
                  </a:txBody>
                  <a:tcPr marL="59789" marR="59789" marT="0" marB="0"/>
                </a:tc>
                <a:extLst>
                  <a:ext uri="{0D108BD9-81ED-4DB2-BD59-A6C34878D82A}">
                    <a16:rowId xmlns:a16="http://schemas.microsoft.com/office/drawing/2014/main" val="836453558"/>
                  </a:ext>
                </a:extLst>
              </a:tr>
            </a:tbl>
          </a:graphicData>
        </a:graphic>
      </p:graphicFrame>
      <p:pic>
        <p:nvPicPr>
          <p:cNvPr id="5" name="Picture 4">
            <a:extLst>
              <a:ext uri="{FF2B5EF4-FFF2-40B4-BE49-F238E27FC236}">
                <a16:creationId xmlns:a16="http://schemas.microsoft.com/office/drawing/2014/main" id="{69844F41-429C-4665-9261-0C549A48A857}"/>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7306973" y="261938"/>
            <a:ext cx="1762125" cy="1762125"/>
          </a:xfrm>
          <a:prstGeom prst="rect">
            <a:avLst/>
          </a:prstGeom>
        </p:spPr>
      </p:pic>
      <p:sp>
        <p:nvSpPr>
          <p:cNvPr id="7" name="TextBox 6">
            <a:extLst>
              <a:ext uri="{FF2B5EF4-FFF2-40B4-BE49-F238E27FC236}">
                <a16:creationId xmlns:a16="http://schemas.microsoft.com/office/drawing/2014/main" id="{C8FEBD44-AB94-4DAA-AD04-C2A39CF9800F}"/>
              </a:ext>
            </a:extLst>
          </p:cNvPr>
          <p:cNvSpPr txBox="1"/>
          <p:nvPr/>
        </p:nvSpPr>
        <p:spPr>
          <a:xfrm>
            <a:off x="9165550" y="261938"/>
            <a:ext cx="2815937" cy="1337289"/>
          </a:xfrm>
          <a:prstGeom prst="rect">
            <a:avLst/>
          </a:prstGeom>
          <a:solidFill>
            <a:srgbClr val="92D050"/>
          </a:solidFill>
        </p:spPr>
        <p:txBody>
          <a:bodyPr wrap="square">
            <a:spAutoFit/>
          </a:bodyPr>
          <a:lstStyle/>
          <a:p>
            <a:pPr>
              <a:lnSpc>
                <a:spcPct val="107000"/>
              </a:lnSpc>
              <a:spcAft>
                <a:spcPts val="80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Vaibhav has learnt covid safety measures </a:t>
            </a:r>
            <a:endParaRPr lang="en-IN" sz="14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Wash hands with soap, sanitize hands , wear mask while going out and stay home n stay safe.</a:t>
            </a:r>
            <a:endParaRPr lang="en-IN" sz="14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VID-20200901-WA0009">
            <a:hlinkClick r:id="" action="ppaction://media"/>
            <a:extLst>
              <a:ext uri="{FF2B5EF4-FFF2-40B4-BE49-F238E27FC236}">
                <a16:creationId xmlns:a16="http://schemas.microsoft.com/office/drawing/2014/main" id="{0EA7EFCB-50B4-4EDD-9B1C-90EF0250713C}"/>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264112" y="2271439"/>
            <a:ext cx="1537756" cy="1700287"/>
          </a:xfrm>
          <a:prstGeom prst="rect">
            <a:avLst/>
          </a:prstGeom>
        </p:spPr>
      </p:pic>
      <p:sp>
        <p:nvSpPr>
          <p:cNvPr id="9" name="Rectangle 8">
            <a:extLst>
              <a:ext uri="{FF2B5EF4-FFF2-40B4-BE49-F238E27FC236}">
                <a16:creationId xmlns:a16="http://schemas.microsoft.com/office/drawing/2014/main" id="{E2C784D6-AB9A-4C73-9C10-2F07CD62CC1C}"/>
              </a:ext>
            </a:extLst>
          </p:cNvPr>
          <p:cNvSpPr/>
          <p:nvPr/>
        </p:nvSpPr>
        <p:spPr>
          <a:xfrm>
            <a:off x="9165550" y="2402066"/>
            <a:ext cx="2815937" cy="1569660"/>
          </a:xfrm>
          <a:prstGeom prst="rect">
            <a:avLst/>
          </a:prstGeom>
          <a:noFill/>
        </p:spPr>
        <p:txBody>
          <a:bodyPr wrap="squar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A small video of he tell “om namah shivay”</a:t>
            </a:r>
          </a:p>
          <a:p>
            <a:pPr algn="ctr"/>
            <a:endParaRPr lang="en-US" sz="2400" b="0" cap="none" spc="0" dirty="0">
              <a:ln w="0"/>
              <a:solidFill>
                <a:schemeClr val="tx1"/>
              </a:solidFill>
              <a:effectLst>
                <a:outerShdw blurRad="38100" dist="19050" dir="2700000" algn="tl" rotWithShape="0">
                  <a:schemeClr val="dk1">
                    <a:alpha val="40000"/>
                  </a:schemeClr>
                </a:outerShdw>
              </a:effectLst>
            </a:endParaRPr>
          </a:p>
        </p:txBody>
      </p:sp>
      <p:pic>
        <p:nvPicPr>
          <p:cNvPr id="10" name="VID-20200724-WA0014">
            <a:hlinkClick r:id="" action="ppaction://media"/>
            <a:extLst>
              <a:ext uri="{FF2B5EF4-FFF2-40B4-BE49-F238E27FC236}">
                <a16:creationId xmlns:a16="http://schemas.microsoft.com/office/drawing/2014/main" id="{9D841C0B-E837-4DC1-8929-A9F2F9AE67CA}"/>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7255080" y="3971726"/>
            <a:ext cx="1555820" cy="1963965"/>
          </a:xfrm>
          <a:prstGeom prst="rect">
            <a:avLst/>
          </a:prstGeom>
        </p:spPr>
      </p:pic>
      <p:sp>
        <p:nvSpPr>
          <p:cNvPr id="11" name="Rectangle 10">
            <a:extLst>
              <a:ext uri="{FF2B5EF4-FFF2-40B4-BE49-F238E27FC236}">
                <a16:creationId xmlns:a16="http://schemas.microsoft.com/office/drawing/2014/main" id="{87095BBF-A485-4556-8FD8-1953B57E15D1}"/>
              </a:ext>
            </a:extLst>
          </p:cNvPr>
          <p:cNvSpPr/>
          <p:nvPr/>
        </p:nvSpPr>
        <p:spPr>
          <a:xfrm>
            <a:off x="8801868" y="3980397"/>
            <a:ext cx="3044703" cy="1938992"/>
          </a:xfrm>
          <a:prstGeom prst="rect">
            <a:avLst/>
          </a:prstGeom>
          <a:noFill/>
        </p:spPr>
        <p:txBody>
          <a:bodyPr wrap="squar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A small video of covid safety measure</a:t>
            </a:r>
          </a:p>
          <a:p>
            <a:pPr algn="ctr"/>
            <a:r>
              <a:rPr lang="en-US" sz="2400" dirty="0">
                <a:ln w="0"/>
                <a:effectLst>
                  <a:outerShdw blurRad="38100" dist="19050" dir="2700000" algn="tl" rotWithShape="0">
                    <a:schemeClr val="dk1">
                      <a:alpha val="40000"/>
                    </a:schemeClr>
                  </a:outerShdw>
                </a:effectLst>
              </a:rPr>
              <a:t>Which I thought him.</a:t>
            </a:r>
            <a:endParaRPr lang="en-US" sz="2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574102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38"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224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8"/>
                </p:tgtEl>
              </p:cMediaNode>
            </p:video>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8"/>
                                        </p:tgtEl>
                                      </p:cBhvr>
                                    </p:cmd>
                                  </p:childTnLst>
                                </p:cTn>
                              </p:par>
                            </p:childTnLst>
                          </p:cTn>
                        </p:par>
                      </p:childTnLst>
                    </p:cTn>
                  </p:par>
                </p:childTnLst>
              </p:cTn>
              <p:nextCondLst>
                <p:cond evt="onClick" delay="0">
                  <p:tgtEl>
                    <p:spTgt spid="8"/>
                  </p:tgtEl>
                </p:cond>
              </p:nextCondLst>
            </p:seq>
            <p:video>
              <p:cMediaNode vol="80000">
                <p:cTn id="17" fill="hold" display="0">
                  <p:stCondLst>
                    <p:cond delay="indefinite"/>
                  </p:stCondLst>
                </p:cTn>
                <p:tgtEl>
                  <p:spTgt spid="10"/>
                </p:tgtEl>
              </p:cMediaNode>
            </p:video>
            <p:seq concurrent="1" nextAc="seek">
              <p:cTn id="18" restart="whenNotActive" fill="hold" evtFilter="cancelBubble" nodeType="interactiveSeq">
                <p:stCondLst>
                  <p:cond evt="onClick" delay="0">
                    <p:tgtEl>
                      <p:spTgt spid="10"/>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88</TotalTime>
  <Words>837</Words>
  <Application>Microsoft Office PowerPoint</Application>
  <PresentationFormat>Widescreen</PresentationFormat>
  <Paragraphs>82</Paragraphs>
  <Slides>3</Slides>
  <Notes>0</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vt:i4>
      </vt:variant>
    </vt:vector>
  </HeadingPairs>
  <TitlesOfParts>
    <vt:vector size="10" baseType="lpstr">
      <vt:lpstr>Arial</vt:lpstr>
      <vt:lpstr>Avenir Next LT Pro</vt:lpstr>
      <vt:lpstr>Book Antiqua</vt:lpstr>
      <vt:lpstr>Calibri</vt:lpstr>
      <vt:lpstr>Trebuchet MS</vt:lpstr>
      <vt:lpstr>Wingdings 3</vt:lpstr>
      <vt:lpstr>Facet</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roshini g</dc:creator>
  <cp:lastModifiedBy>roshini g</cp:lastModifiedBy>
  <cp:revision>5</cp:revision>
  <dcterms:created xsi:type="dcterms:W3CDTF">2020-09-14T17:41:25Z</dcterms:created>
  <dcterms:modified xsi:type="dcterms:W3CDTF">2020-09-14T19:09:26Z</dcterms:modified>
</cp:coreProperties>
</file>